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  <p:sldMasterId id="2147483730" r:id="rId2"/>
  </p:sldMasterIdLst>
  <p:notesMasterIdLst>
    <p:notesMasterId r:id="rId130"/>
  </p:notesMasterIdLst>
  <p:sldIdLst>
    <p:sldId id="445" r:id="rId3"/>
    <p:sldId id="453" r:id="rId4"/>
    <p:sldId id="452" r:id="rId5"/>
    <p:sldId id="486" r:id="rId6"/>
    <p:sldId id="810" r:id="rId7"/>
    <p:sldId id="811" r:id="rId8"/>
    <p:sldId id="500" r:id="rId9"/>
    <p:sldId id="633" r:id="rId10"/>
    <p:sldId id="634" r:id="rId11"/>
    <p:sldId id="635" r:id="rId12"/>
    <p:sldId id="638" r:id="rId13"/>
    <p:sldId id="639" r:id="rId14"/>
    <p:sldId id="636" r:id="rId15"/>
    <p:sldId id="640" r:id="rId16"/>
    <p:sldId id="641" r:id="rId17"/>
    <p:sldId id="642" r:id="rId18"/>
    <p:sldId id="643" r:id="rId19"/>
    <p:sldId id="644" r:id="rId20"/>
    <p:sldId id="645" r:id="rId21"/>
    <p:sldId id="646" r:id="rId22"/>
    <p:sldId id="647" r:id="rId23"/>
    <p:sldId id="648" r:id="rId24"/>
    <p:sldId id="649" r:id="rId25"/>
    <p:sldId id="650" r:id="rId26"/>
    <p:sldId id="651" r:id="rId27"/>
    <p:sldId id="652" r:id="rId28"/>
    <p:sldId id="653" r:id="rId29"/>
    <p:sldId id="657" r:id="rId30"/>
    <p:sldId id="637" r:id="rId31"/>
    <p:sldId id="669" r:id="rId32"/>
    <p:sldId id="673" r:id="rId33"/>
    <p:sldId id="674" r:id="rId34"/>
    <p:sldId id="675" r:id="rId35"/>
    <p:sldId id="670" r:id="rId36"/>
    <p:sldId id="671" r:id="rId37"/>
    <p:sldId id="680" r:id="rId38"/>
    <p:sldId id="681" r:id="rId39"/>
    <p:sldId id="682" r:id="rId40"/>
    <p:sldId id="683" r:id="rId41"/>
    <p:sldId id="684" r:id="rId42"/>
    <p:sldId id="685" r:id="rId43"/>
    <p:sldId id="677" r:id="rId44"/>
    <p:sldId id="690" r:id="rId45"/>
    <p:sldId id="691" r:id="rId46"/>
    <p:sldId id="694" r:id="rId47"/>
    <p:sldId id="695" r:id="rId48"/>
    <p:sldId id="696" r:id="rId49"/>
    <p:sldId id="697" r:id="rId50"/>
    <p:sldId id="707" r:id="rId51"/>
    <p:sldId id="698" r:id="rId52"/>
    <p:sldId id="699" r:id="rId53"/>
    <p:sldId id="701" r:id="rId54"/>
    <p:sldId id="702" r:id="rId55"/>
    <p:sldId id="703" r:id="rId56"/>
    <p:sldId id="709" r:id="rId57"/>
    <p:sldId id="710" r:id="rId58"/>
    <p:sldId id="711" r:id="rId59"/>
    <p:sldId id="692" r:id="rId60"/>
    <p:sldId id="693" r:id="rId61"/>
    <p:sldId id="712" r:id="rId62"/>
    <p:sldId id="713" r:id="rId63"/>
    <p:sldId id="714" r:id="rId64"/>
    <p:sldId id="715" r:id="rId65"/>
    <p:sldId id="716" r:id="rId66"/>
    <p:sldId id="717" r:id="rId67"/>
    <p:sldId id="719" r:id="rId68"/>
    <p:sldId id="704" r:id="rId69"/>
    <p:sldId id="705" r:id="rId70"/>
    <p:sldId id="706" r:id="rId71"/>
    <p:sldId id="708" r:id="rId72"/>
    <p:sldId id="722" r:id="rId73"/>
    <p:sldId id="723" r:id="rId74"/>
    <p:sldId id="724" r:id="rId75"/>
    <p:sldId id="725" r:id="rId76"/>
    <p:sldId id="726" r:id="rId77"/>
    <p:sldId id="727" r:id="rId78"/>
    <p:sldId id="728" r:id="rId79"/>
    <p:sldId id="729" r:id="rId80"/>
    <p:sldId id="734" r:id="rId81"/>
    <p:sldId id="736" r:id="rId82"/>
    <p:sldId id="737" r:id="rId83"/>
    <p:sldId id="738" r:id="rId84"/>
    <p:sldId id="739" r:id="rId85"/>
    <p:sldId id="740" r:id="rId86"/>
    <p:sldId id="741" r:id="rId87"/>
    <p:sldId id="746" r:id="rId88"/>
    <p:sldId id="747" r:id="rId89"/>
    <p:sldId id="748" r:id="rId90"/>
    <p:sldId id="749" r:id="rId91"/>
    <p:sldId id="750" r:id="rId92"/>
    <p:sldId id="751" r:id="rId93"/>
    <p:sldId id="754" r:id="rId94"/>
    <p:sldId id="755" r:id="rId95"/>
    <p:sldId id="756" r:id="rId96"/>
    <p:sldId id="757" r:id="rId97"/>
    <p:sldId id="758" r:id="rId98"/>
    <p:sldId id="759" r:id="rId99"/>
    <p:sldId id="764" r:id="rId100"/>
    <p:sldId id="765" r:id="rId101"/>
    <p:sldId id="766" r:id="rId102"/>
    <p:sldId id="767" r:id="rId103"/>
    <p:sldId id="768" r:id="rId104"/>
    <p:sldId id="769" r:id="rId105"/>
    <p:sldId id="770" r:id="rId106"/>
    <p:sldId id="771" r:id="rId107"/>
    <p:sldId id="772" r:id="rId108"/>
    <p:sldId id="773" r:id="rId109"/>
    <p:sldId id="774" r:id="rId110"/>
    <p:sldId id="775" r:id="rId111"/>
    <p:sldId id="776" r:id="rId112"/>
    <p:sldId id="794" r:id="rId113"/>
    <p:sldId id="795" r:id="rId114"/>
    <p:sldId id="797" r:id="rId115"/>
    <p:sldId id="796" r:id="rId116"/>
    <p:sldId id="798" r:id="rId117"/>
    <p:sldId id="799" r:id="rId118"/>
    <p:sldId id="800" r:id="rId119"/>
    <p:sldId id="802" r:id="rId120"/>
    <p:sldId id="805" r:id="rId121"/>
    <p:sldId id="807" r:id="rId122"/>
    <p:sldId id="808" r:id="rId123"/>
    <p:sldId id="809" r:id="rId124"/>
    <p:sldId id="777" r:id="rId125"/>
    <p:sldId id="778" r:id="rId126"/>
    <p:sldId id="779" r:id="rId127"/>
    <p:sldId id="780" r:id="rId128"/>
    <p:sldId id="456" r:id="rId1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3E3B"/>
    <a:srgbClr val="F3E6E5"/>
    <a:srgbClr val="DAB7B4"/>
    <a:srgbClr val="F1E4E3"/>
    <a:srgbClr val="DBBAB7"/>
    <a:srgbClr val="EBD7D5"/>
    <a:srgbClr val="0C384C"/>
    <a:srgbClr val="F8BBD0"/>
    <a:srgbClr val="AC5854"/>
    <a:srgbClr val="D0A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996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5EA4C-C730-45EE-962B-B75D339BE598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EEA2C-B15A-41FB-8CEE-35D5B1FD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13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73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4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62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8938-8048-4396-A931-C27A684A5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8B6E-9692-4E91-A265-6B183EDBE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88F59-CD58-4695-8E67-C3EA93F50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B384C-8E89-4288-AC89-A9580063F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DFB3D-4A61-4301-B116-A772F31A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5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BE2E-5709-48BD-9724-0731D63D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BB27D-0D06-41A7-B3D8-6D342E7E0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127DC-ABEE-429C-BC18-E02AA8EB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0C164-21DF-439D-9194-213FF665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B576-96A0-433D-A098-E91B23AE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38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6B16-EF12-46D0-B68A-AAB2CA1B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09572-DB74-4386-BA6A-B2C3EF819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67CE5-E080-4631-8AF0-7A562106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ACE58-0ED0-42F9-92AC-13343731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BCA79-BD47-4FD1-8626-049B1378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07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B27FB-D617-40A7-9BDA-A30B52A6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8FB1-0272-426A-8397-63FA764A5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11CD7-AEA8-48D8-B8C1-B5735E34C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D7D62-3834-4536-B7A4-464F4A12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651FF-E7CA-48E1-8146-A2BCDAE6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1B576-DF2C-42E4-A28B-FAF83FEB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24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049E-30BE-4190-91A6-928450A0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8B942-2C6A-4712-98AB-D2BAE36E2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AC472-5EE9-46CE-8F07-1F795E778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734D8-E36D-49B9-AC46-FB19003BCB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BECB0-85B2-45C4-88C8-069C4E33B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1E1DB8-1793-4002-B5F8-84C0AE4B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1CC41-2C1F-4953-BFF1-E7F8D0164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C5933F-585F-4A4C-8890-1FE1B1416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40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229E-3E1D-44D8-A8C8-F666718B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A7797D-FAE5-4CB6-86E3-01FD2F72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71888-FF57-48C5-B3FA-940C5F0CB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A824B-BBA6-40FD-B73B-65363E13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62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D8A85-42D9-4AB0-8268-99E2D9ED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715319-1BB1-473E-82DB-303632935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675ED-B77A-4816-B331-B847DE82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10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19794-BC60-46B0-8B55-FEA50FA8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E00C2-D90C-4237-AE71-8A3725776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41AE8-3C97-4944-AF4D-2F3516B4A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D6FB1-1FC6-4302-94F3-F73F3653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F659F-DDD6-4D20-BD5F-1D96930AF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4E228-9DD1-43DC-94AF-F2369D70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1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62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4746-0A99-4941-95AD-D7E1A80C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B6BEA0-14A2-4147-BFBA-38A7A128B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C8949-D496-404F-95FC-9F629233F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B68D5-72F8-4DC0-8B4E-2865BCDF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A75B6-38FB-4AB7-8757-726407A5F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A18FF-D45B-4DBF-AFED-0B3F8201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93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5A7D-F262-4C45-A1A1-AD2167E7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8889A-F8CB-4BC1-A68B-85C17B1EF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958B5-D51F-41DA-85C6-832632FCE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3C657-378B-4CCA-AEA3-DAB2886D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D35FE-F3C2-4B87-B48A-7E65E5E6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260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C6024-86F5-4C83-9289-37E01C7A2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05C46-C9F3-4CB3-9394-307259A46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C7B09-8A47-4640-AEF8-DB9EA42ED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B2D24-BB94-4E5E-A3BD-EC1959C77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9631C-3925-4930-AD80-21639CC8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88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31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76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8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32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8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8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1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E4FDF-94FC-4EC3-8226-CA81394A9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C6FE8-96F4-4724-A957-233E1358F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A9486-C5A9-434F-BC65-DC76A5C3C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26335-B5CA-42F9-B06A-7DD1471B1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154F7-2125-4945-9AD1-1D26E2F8B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6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hyperlink" Target="https://en.wikipedia.org/wiki/World_Happiness_Report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71BB59-0E1E-D541-5605-2DC3FE9AB056}"/>
              </a:ext>
            </a:extLst>
          </p:cNvPr>
          <p:cNvCxnSpPr/>
          <p:nvPr/>
        </p:nvCxnSpPr>
        <p:spPr>
          <a:xfrm>
            <a:off x="5855855" y="582224"/>
            <a:ext cx="0" cy="54216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7905B7F-EBFB-D4C0-B65A-F4F00D803557}"/>
              </a:ext>
            </a:extLst>
          </p:cNvPr>
          <p:cNvSpPr/>
          <p:nvPr/>
        </p:nvSpPr>
        <p:spPr>
          <a:xfrm>
            <a:off x="-1" y="0"/>
            <a:ext cx="12242801" cy="10698163"/>
          </a:xfrm>
          <a:prstGeom prst="rect">
            <a:avLst/>
          </a:prstGeom>
          <a:solidFill>
            <a:srgbClr val="CEE7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2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C19497-F638-0811-E7ED-6E6FA4360F2F}"/>
              </a:ext>
            </a:extLst>
          </p:cNvPr>
          <p:cNvGrpSpPr/>
          <p:nvPr/>
        </p:nvGrpSpPr>
        <p:grpSpPr>
          <a:xfrm>
            <a:off x="5662312" y="4823990"/>
            <a:ext cx="6426978" cy="2240924"/>
            <a:chOff x="439870" y="3676804"/>
            <a:chExt cx="4018099" cy="2130254"/>
          </a:xfrm>
        </p:grpSpPr>
        <p:pic>
          <p:nvPicPr>
            <p:cNvPr id="15" name="Picture 14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C10EB561-9745-F8D5-A329-610E598C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285" y="4958680"/>
              <a:ext cx="1389684" cy="60207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CBE5B9B-0BC4-F177-AC6B-7A636CCB5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6117" y="3921827"/>
              <a:ext cx="942730" cy="820103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DC7302-7843-CF24-7863-332AA1532973}"/>
                </a:ext>
              </a:extLst>
            </p:cNvPr>
            <p:cNvGrpSpPr/>
            <p:nvPr/>
          </p:nvGrpSpPr>
          <p:grpSpPr>
            <a:xfrm>
              <a:off x="439870" y="3676804"/>
              <a:ext cx="2764064" cy="2130254"/>
              <a:chOff x="607840" y="3312044"/>
              <a:chExt cx="2801395" cy="2130254"/>
            </a:xfrm>
          </p:grpSpPr>
          <p:pic>
            <p:nvPicPr>
              <p:cNvPr id="18" name="Picture 17" descr="Logo, icon&#10;&#10;Description automatically generated">
                <a:extLst>
                  <a:ext uri="{FF2B5EF4-FFF2-40B4-BE49-F238E27FC236}">
                    <a16:creationId xmlns:a16="http://schemas.microsoft.com/office/drawing/2014/main" id="{90275740-71E6-75BF-A2E5-127284CBE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120" y="4860287"/>
                <a:ext cx="303443" cy="365694"/>
              </a:xfrm>
              <a:prstGeom prst="rect">
                <a:avLst/>
              </a:prstGeom>
            </p:spPr>
          </p:pic>
          <p:sp>
            <p:nvSpPr>
              <p:cNvPr id="19" name="Subtitle 2">
                <a:extLst>
                  <a:ext uri="{FF2B5EF4-FFF2-40B4-BE49-F238E27FC236}">
                    <a16:creationId xmlns:a16="http://schemas.microsoft.com/office/drawing/2014/main" id="{0C03C6AB-7317-F115-99AE-03CD78B786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840" y="3312044"/>
                <a:ext cx="2801395" cy="21302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24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Prepared By :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Said Fawzy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Manager of Information Center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Tendering Department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Arab Contractors </a:t>
                </a:r>
              </a:p>
            </p:txBody>
          </p:sp>
        </p:grpSp>
      </p:grpSp>
      <p:pic>
        <p:nvPicPr>
          <p:cNvPr id="1026" name="Picture 2" descr="Data Analytics Manager | Career &amp; Salary Information">
            <a:extLst>
              <a:ext uri="{FF2B5EF4-FFF2-40B4-BE49-F238E27FC236}">
                <a16:creationId xmlns:a16="http://schemas.microsoft.com/office/drawing/2014/main" id="{38C0BB70-E039-F440-FDF9-DC0132CBB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957" y="6542"/>
            <a:ext cx="9701844" cy="453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07FB83E-1A4F-7B84-39F6-B8C7347448A4}"/>
              </a:ext>
            </a:extLst>
          </p:cNvPr>
          <p:cNvSpPr/>
          <p:nvPr/>
        </p:nvSpPr>
        <p:spPr>
          <a:xfrm rot="2085906">
            <a:off x="-799676" y="1174445"/>
            <a:ext cx="4367008" cy="2334473"/>
          </a:xfrm>
          <a:custGeom>
            <a:avLst/>
            <a:gdLst>
              <a:gd name="connsiteX0" fmla="*/ 171545 w 4367008"/>
              <a:gd name="connsiteY0" fmla="*/ 66450 h 2334473"/>
              <a:gd name="connsiteX1" fmla="*/ 389087 w 4367008"/>
              <a:gd name="connsiteY1" fmla="*/ 0 h 2334473"/>
              <a:gd name="connsiteX2" fmla="*/ 3977921 w 4367008"/>
              <a:gd name="connsiteY2" fmla="*/ 0 h 2334473"/>
              <a:gd name="connsiteX3" fmla="*/ 4367008 w 4367008"/>
              <a:gd name="connsiteY3" fmla="*/ 389087 h 2334473"/>
              <a:gd name="connsiteX4" fmla="*/ 4367008 w 4367008"/>
              <a:gd name="connsiteY4" fmla="*/ 1945386 h 2334473"/>
              <a:gd name="connsiteX5" fmla="*/ 3977921 w 4367008"/>
              <a:gd name="connsiteY5" fmla="*/ 2334473 h 2334473"/>
              <a:gd name="connsiteX6" fmla="*/ 1282678 w 4367008"/>
              <a:gd name="connsiteY6" fmla="*/ 2334473 h 2334473"/>
              <a:gd name="connsiteX7" fmla="*/ 0 w 4367008"/>
              <a:gd name="connsiteY7" fmla="*/ 486540 h 2334473"/>
              <a:gd name="connsiteX8" fmla="*/ 0 w 4367008"/>
              <a:gd name="connsiteY8" fmla="*/ 389087 h 2334473"/>
              <a:gd name="connsiteX9" fmla="*/ 171545 w 4367008"/>
              <a:gd name="connsiteY9" fmla="*/ 66450 h 233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67008" h="2334473">
                <a:moveTo>
                  <a:pt x="171545" y="66450"/>
                </a:moveTo>
                <a:cubicBezTo>
                  <a:pt x="233643" y="24497"/>
                  <a:pt x="308504" y="0"/>
                  <a:pt x="389087" y="0"/>
                </a:cubicBezTo>
                <a:lnTo>
                  <a:pt x="3977921" y="0"/>
                </a:lnTo>
                <a:cubicBezTo>
                  <a:pt x="4192808" y="0"/>
                  <a:pt x="4367008" y="174200"/>
                  <a:pt x="4367008" y="389087"/>
                </a:cubicBezTo>
                <a:lnTo>
                  <a:pt x="4367008" y="1945386"/>
                </a:lnTo>
                <a:cubicBezTo>
                  <a:pt x="4367008" y="2160273"/>
                  <a:pt x="4192808" y="2334473"/>
                  <a:pt x="3977921" y="2334473"/>
                </a:cubicBezTo>
                <a:lnTo>
                  <a:pt x="1282678" y="2334473"/>
                </a:lnTo>
                <a:lnTo>
                  <a:pt x="0" y="486540"/>
                </a:lnTo>
                <a:lnTo>
                  <a:pt x="0" y="389087"/>
                </a:lnTo>
                <a:cubicBezTo>
                  <a:pt x="0" y="254783"/>
                  <a:pt x="68047" y="136372"/>
                  <a:pt x="171545" y="66450"/>
                </a:cubicBezTo>
                <a:close/>
              </a:path>
            </a:pathLst>
          </a:custGeom>
          <a:solidFill>
            <a:srgbClr val="F8BBD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2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13B68D6-47CA-D47F-41DC-38776BFE9AF0}"/>
              </a:ext>
            </a:extLst>
          </p:cNvPr>
          <p:cNvSpPr/>
          <p:nvPr/>
        </p:nvSpPr>
        <p:spPr>
          <a:xfrm rot="2085906">
            <a:off x="-2568827" y="3047246"/>
            <a:ext cx="7098975" cy="7621508"/>
          </a:xfrm>
          <a:custGeom>
            <a:avLst/>
            <a:gdLst>
              <a:gd name="connsiteX0" fmla="*/ 283012 w 6404936"/>
              <a:gd name="connsiteY0" fmla="*/ 188079 h 6924593"/>
              <a:gd name="connsiteX1" fmla="*/ 898740 w 6404936"/>
              <a:gd name="connsiteY1" fmla="*/ 0 h 6924593"/>
              <a:gd name="connsiteX2" fmla="*/ 5303670 w 6404936"/>
              <a:gd name="connsiteY2" fmla="*/ 0 h 6924593"/>
              <a:gd name="connsiteX3" fmla="*/ 6404936 w 6404936"/>
              <a:gd name="connsiteY3" fmla="*/ 1101266 h 6924593"/>
              <a:gd name="connsiteX4" fmla="*/ 6404936 w 6404936"/>
              <a:gd name="connsiteY4" fmla="*/ 5823327 h 6924593"/>
              <a:gd name="connsiteX5" fmla="*/ 5303670 w 6404936"/>
              <a:gd name="connsiteY5" fmla="*/ 6924593 h 6924593"/>
              <a:gd name="connsiteX6" fmla="*/ 4482854 w 6404936"/>
              <a:gd name="connsiteY6" fmla="*/ 6924593 h 6924593"/>
              <a:gd name="connsiteX7" fmla="*/ 0 w 6404936"/>
              <a:gd name="connsiteY7" fmla="*/ 466219 h 6924593"/>
              <a:gd name="connsiteX8" fmla="*/ 48950 w 6404936"/>
              <a:gd name="connsiteY8" fmla="*/ 400759 h 6924593"/>
              <a:gd name="connsiteX9" fmla="*/ 283012 w 6404936"/>
              <a:gd name="connsiteY9" fmla="*/ 188079 h 692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04936" h="6924593">
                <a:moveTo>
                  <a:pt x="283012" y="188079"/>
                </a:moveTo>
                <a:cubicBezTo>
                  <a:pt x="458775" y="69336"/>
                  <a:pt x="670661" y="0"/>
                  <a:pt x="898740" y="0"/>
                </a:cubicBezTo>
                <a:lnTo>
                  <a:pt x="5303670" y="0"/>
                </a:lnTo>
                <a:cubicBezTo>
                  <a:pt x="5911882" y="0"/>
                  <a:pt x="6404936" y="493054"/>
                  <a:pt x="6404936" y="1101266"/>
                </a:cubicBezTo>
                <a:lnTo>
                  <a:pt x="6404936" y="5823327"/>
                </a:lnTo>
                <a:cubicBezTo>
                  <a:pt x="6404936" y="6431539"/>
                  <a:pt x="5911882" y="6924593"/>
                  <a:pt x="5303670" y="6924593"/>
                </a:cubicBezTo>
                <a:lnTo>
                  <a:pt x="4482854" y="6924593"/>
                </a:lnTo>
                <a:lnTo>
                  <a:pt x="0" y="466219"/>
                </a:lnTo>
                <a:lnTo>
                  <a:pt x="48950" y="400759"/>
                </a:lnTo>
                <a:cubicBezTo>
                  <a:pt x="116279" y="319174"/>
                  <a:pt x="195130" y="247451"/>
                  <a:pt x="283012" y="188079"/>
                </a:cubicBezTo>
                <a:close/>
              </a:path>
            </a:pathLst>
          </a:custGeom>
          <a:solidFill>
            <a:srgbClr val="F8BBD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20" i="0" u="none" strike="noStrike" kern="1200" normalizeH="0" baseline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8675D6-F94F-23AB-5312-34C822625057}"/>
              </a:ext>
            </a:extLst>
          </p:cNvPr>
          <p:cNvSpPr/>
          <p:nvPr/>
        </p:nvSpPr>
        <p:spPr>
          <a:xfrm>
            <a:off x="227837" y="3609105"/>
            <a:ext cx="6108309" cy="1739976"/>
          </a:xfrm>
          <a:prstGeom prst="rect">
            <a:avLst/>
          </a:prstGeom>
          <a:noFill/>
        </p:spPr>
        <p:txBody>
          <a:bodyPr wrap="square" lIns="77228" tIns="38614" rIns="77228" bIns="38614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</a:rPr>
              <a:t>Power BI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</a:rPr>
              <a:t>Manager Guide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A7F892-671D-0F02-B290-8E5F77ABF35C}"/>
              </a:ext>
            </a:extLst>
          </p:cNvPr>
          <p:cNvSpPr/>
          <p:nvPr/>
        </p:nvSpPr>
        <p:spPr>
          <a:xfrm>
            <a:off x="2106382" y="1679235"/>
            <a:ext cx="86914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ar-EG" sz="9600" b="1" cap="none" spc="0" dirty="0">
                <a:ln/>
                <a:effectLst/>
              </a:rPr>
              <a:t>4</a:t>
            </a:r>
            <a:endParaRPr lang="en-US" sz="9600" b="1" cap="none" spc="0" dirty="0">
              <a:ln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882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2F33769-9D54-8A97-CE8B-AEAFF77596C5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How data visualization can enhance business intelligence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7CE67-6B6F-11DA-A693-5E0F84B6A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46" y="1154644"/>
            <a:ext cx="4187943" cy="1461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10DC67-4F00-C2AC-6880-9C3B37956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728" y="1070530"/>
            <a:ext cx="4990141" cy="200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2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Scatter Chart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4B5B6-4147-A686-D9EF-10C8726A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901" y="1044236"/>
            <a:ext cx="4798862" cy="4631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F18547-A7B6-84F4-4A3F-0E61FE7DD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73" y="1305041"/>
            <a:ext cx="2686425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7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Scatter Chart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2C159-A35C-5BBE-E24D-2E351ACFE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55" y="1494665"/>
            <a:ext cx="1991003" cy="590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EAFF0D-87A0-2950-5107-E8841EF2A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197" y="1195878"/>
            <a:ext cx="4847212" cy="446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3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Scatter Chart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C0A1C-9480-D5E7-5016-00DA9E8EA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541" y="1117626"/>
            <a:ext cx="4706007" cy="743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186D6-5D1E-7290-6673-C9727810D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541" y="2061791"/>
            <a:ext cx="4706007" cy="447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0B8B97-AFBF-5A55-33E8-623E86612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902" y="2658351"/>
            <a:ext cx="1362265" cy="333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F3FB42-7029-B0F3-023F-9575700B3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297" y="4296532"/>
            <a:ext cx="1600423" cy="15623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01177D-23E9-E6DA-5CC7-E394B3EE16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86" y="3260518"/>
            <a:ext cx="1476581" cy="3334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B9D76E-F607-7938-2F31-B3CFE007B1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4297" y="4260569"/>
            <a:ext cx="1571844" cy="15908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CE5A69-6969-7C95-CAB4-A795F661E7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0586" y="3709394"/>
            <a:ext cx="1505160" cy="3620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AC3811-00F1-C81E-8D70-DDF1207BE5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2042" y="4260569"/>
            <a:ext cx="1562318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2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Scatter Chart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CF2C2-E314-A64C-6DC6-1A48608ECD15}"/>
              </a:ext>
            </a:extLst>
          </p:cNvPr>
          <p:cNvSpPr txBox="1"/>
          <p:nvPr/>
        </p:nvSpPr>
        <p:spPr>
          <a:xfrm>
            <a:off x="1304745" y="1456659"/>
            <a:ext cx="7649473" cy="2210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Scatter charts can help you identify: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trends</a:t>
            </a: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patterns</a:t>
            </a: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and </a:t>
            </a:r>
            <a:endParaRPr lang="en-US" sz="2800" dirty="0">
              <a:solidFill>
                <a:srgbClr val="333333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anomalies</a:t>
            </a: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like </a:t>
            </a:r>
            <a:r>
              <a:rPr lang="en-US" sz="28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outliers</a:t>
            </a: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your data. </a:t>
            </a:r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7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Scatter Chart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41D21-7413-0AF3-FC30-CF611D8D46AD}"/>
              </a:ext>
            </a:extLst>
          </p:cNvPr>
          <p:cNvSpPr txBox="1"/>
          <p:nvPr/>
        </p:nvSpPr>
        <p:spPr>
          <a:xfrm>
            <a:off x="1598043" y="1537693"/>
            <a:ext cx="8434478" cy="980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Anomalies refer to deviations from the general pattern of the data</a:t>
            </a: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98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Scatter Chart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2BD8-86CD-149C-88E9-095083EE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18" y="904522"/>
            <a:ext cx="11202963" cy="5048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EA79B7-458D-5DC8-6DF8-F763B80332FF}"/>
              </a:ext>
            </a:extLst>
          </p:cNvPr>
          <p:cNvSpPr txBox="1"/>
          <p:nvPr/>
        </p:nvSpPr>
        <p:spPr>
          <a:xfrm>
            <a:off x="873424" y="4925531"/>
            <a:ext cx="6094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Outliers are a type of anomaly where valid data points significantly differ from other observations deviating from the general data trend</a:t>
            </a:r>
            <a:r>
              <a:rPr lang="en-US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6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ADD7A0-0C18-0828-762C-698C80F77AC4}"/>
              </a:ext>
            </a:extLst>
          </p:cNvPr>
          <p:cNvSpPr/>
          <p:nvPr/>
        </p:nvSpPr>
        <p:spPr>
          <a:xfrm>
            <a:off x="527553" y="1055644"/>
            <a:ext cx="2562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12E014-9FCD-24C1-049B-EFBA0E8CB7AC}"/>
              </a:ext>
            </a:extLst>
          </p:cNvPr>
          <p:cNvGrpSpPr/>
          <p:nvPr/>
        </p:nvGrpSpPr>
        <p:grpSpPr>
          <a:xfrm>
            <a:off x="0" y="0"/>
            <a:ext cx="12192000" cy="5793426"/>
            <a:chOff x="0" y="0"/>
            <a:chExt cx="12192000" cy="5793426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C30E5A8B-86F5-338B-BFCC-94BDD8ACC7BA}"/>
                </a:ext>
              </a:extLst>
            </p:cNvPr>
            <p:cNvSpPr/>
            <p:nvPr/>
          </p:nvSpPr>
          <p:spPr>
            <a:xfrm>
              <a:off x="0" y="0"/>
              <a:ext cx="12192000" cy="758488"/>
            </a:xfrm>
            <a:custGeom>
              <a:avLst/>
              <a:gdLst>
                <a:gd name="connsiteX0" fmla="*/ 0 w 12122328"/>
                <a:gd name="connsiteY0" fmla="*/ 0 h 667331"/>
                <a:gd name="connsiteX1" fmla="*/ 12122328 w 12122328"/>
                <a:gd name="connsiteY1" fmla="*/ 0 h 667331"/>
                <a:gd name="connsiteX2" fmla="*/ 12122328 w 12122328"/>
                <a:gd name="connsiteY2" fmla="*/ 667331 h 667331"/>
                <a:gd name="connsiteX3" fmla="*/ 1228603 w 12122328"/>
                <a:gd name="connsiteY3" fmla="*/ 667331 h 667331"/>
                <a:gd name="connsiteX4" fmla="*/ 1201574 w 12122328"/>
                <a:gd name="connsiteY4" fmla="*/ 550485 h 667331"/>
                <a:gd name="connsiteX5" fmla="*/ 267466 w 12122328"/>
                <a:gd name="connsiteY5" fmla="*/ 54179 h 667331"/>
                <a:gd name="connsiteX6" fmla="*/ 0 w 12122328"/>
                <a:gd name="connsiteY6" fmla="*/ 17998 h 66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22328" h="667331">
                  <a:moveTo>
                    <a:pt x="0" y="0"/>
                  </a:moveTo>
                  <a:lnTo>
                    <a:pt x="12122328" y="0"/>
                  </a:lnTo>
                  <a:lnTo>
                    <a:pt x="12122328" y="667331"/>
                  </a:lnTo>
                  <a:lnTo>
                    <a:pt x="1228603" y="667331"/>
                  </a:lnTo>
                  <a:lnTo>
                    <a:pt x="1201574" y="550485"/>
                  </a:lnTo>
                  <a:cubicBezTo>
                    <a:pt x="1096201" y="326084"/>
                    <a:pt x="740653" y="141396"/>
                    <a:pt x="267466" y="54179"/>
                  </a:cubicBezTo>
                  <a:lnTo>
                    <a:pt x="0" y="1799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sz="1600" dirty="0"/>
                <a:t>                          </a:t>
              </a:r>
              <a:r>
                <a:rPr lang="en-US" sz="3600" dirty="0"/>
                <a:t>  Scatter Chart</a:t>
              </a:r>
              <a:endParaRPr lang="en-US" sz="16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B43B77-8889-7642-4C6D-E51B298F2408}"/>
                </a:ext>
              </a:extLst>
            </p:cNvPr>
            <p:cNvCxnSpPr/>
            <p:nvPr/>
          </p:nvCxnSpPr>
          <p:spPr>
            <a:xfrm>
              <a:off x="4132053" y="1604513"/>
              <a:ext cx="0" cy="381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2B717F4-8F05-FA74-1C7C-6D3795C607C6}"/>
                </a:ext>
              </a:extLst>
            </p:cNvPr>
            <p:cNvCxnSpPr/>
            <p:nvPr/>
          </p:nvCxnSpPr>
          <p:spPr>
            <a:xfrm>
              <a:off x="3502325" y="5227608"/>
              <a:ext cx="66164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A0C86C-D5AB-EAAC-CD35-DBBA82935F59}"/>
                </a:ext>
              </a:extLst>
            </p:cNvPr>
            <p:cNvSpPr/>
            <p:nvPr/>
          </p:nvSpPr>
          <p:spPr>
            <a:xfrm>
              <a:off x="4468483" y="4477109"/>
              <a:ext cx="112143" cy="10351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39FE319-B716-BBD0-E965-523A4E81E2C1}"/>
                </a:ext>
              </a:extLst>
            </p:cNvPr>
            <p:cNvSpPr/>
            <p:nvPr/>
          </p:nvSpPr>
          <p:spPr>
            <a:xfrm>
              <a:off x="5286555" y="4192438"/>
              <a:ext cx="112143" cy="10351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3AC1E69-0B95-C9CC-F691-7030DBB969FF}"/>
                </a:ext>
              </a:extLst>
            </p:cNvPr>
            <p:cNvSpPr/>
            <p:nvPr/>
          </p:nvSpPr>
          <p:spPr>
            <a:xfrm>
              <a:off x="5748068" y="3849467"/>
              <a:ext cx="112143" cy="10351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905A05-DAE9-89CA-7A51-FF24047798E2}"/>
                </a:ext>
              </a:extLst>
            </p:cNvPr>
            <p:cNvSpPr/>
            <p:nvPr/>
          </p:nvSpPr>
          <p:spPr>
            <a:xfrm>
              <a:off x="6553200" y="3260785"/>
              <a:ext cx="112143" cy="10351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04E4E05-4D9B-16A3-BE38-26A66411491D}"/>
                </a:ext>
              </a:extLst>
            </p:cNvPr>
            <p:cNvSpPr/>
            <p:nvPr/>
          </p:nvSpPr>
          <p:spPr>
            <a:xfrm>
              <a:off x="6096000" y="3488431"/>
              <a:ext cx="112143" cy="10351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D9168BF-6953-5B47-B559-035D834FCB2B}"/>
                </a:ext>
              </a:extLst>
            </p:cNvPr>
            <p:cNvSpPr/>
            <p:nvPr/>
          </p:nvSpPr>
          <p:spPr>
            <a:xfrm>
              <a:off x="5871714" y="1526239"/>
              <a:ext cx="112143" cy="10351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8A51B27-8ED6-2077-572C-5F4B8FF959FE}"/>
                </a:ext>
              </a:extLst>
            </p:cNvPr>
            <p:cNvSpPr/>
            <p:nvPr/>
          </p:nvSpPr>
          <p:spPr>
            <a:xfrm>
              <a:off x="7214559" y="3384914"/>
              <a:ext cx="112143" cy="10351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B3F993-60FF-CFF9-F388-91965DDF042A}"/>
                </a:ext>
              </a:extLst>
            </p:cNvPr>
            <p:cNvSpPr/>
            <p:nvPr/>
          </p:nvSpPr>
          <p:spPr>
            <a:xfrm>
              <a:off x="5983857" y="5331761"/>
              <a:ext cx="225087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Marketing Spent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85E917-9F52-31BC-CC5E-5A5D7D1931CF}"/>
                </a:ext>
              </a:extLst>
            </p:cNvPr>
            <p:cNvSpPr/>
            <p:nvPr/>
          </p:nvSpPr>
          <p:spPr>
            <a:xfrm rot="16200000">
              <a:off x="2999147" y="3280118"/>
              <a:ext cx="126643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Revenue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800A7FFE-5335-7BAB-1353-E4AB66615F5B}"/>
              </a:ext>
            </a:extLst>
          </p:cNvPr>
          <p:cNvSpPr/>
          <p:nvPr/>
        </p:nvSpPr>
        <p:spPr>
          <a:xfrm>
            <a:off x="5748068" y="1470334"/>
            <a:ext cx="347930" cy="26835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3BC19F1-7385-3444-5F72-13F901B2A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103" y="1371377"/>
            <a:ext cx="3505689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0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Scatter Chart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4E626-91F3-03CA-3487-BCF5F77629C3}"/>
              </a:ext>
            </a:extLst>
          </p:cNvPr>
          <p:cNvSpPr txBox="1"/>
          <p:nvPr/>
        </p:nvSpPr>
        <p:spPr>
          <a:xfrm>
            <a:off x="2673927" y="5080108"/>
            <a:ext cx="7218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 this example, each dot shows one person's weight versus their height.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1BCBCE-7B56-8E28-1C16-3432BF9B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850418"/>
            <a:ext cx="5344271" cy="42296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FD4FAC-D2A8-8D14-C2FD-395D0DCD3CD9}"/>
              </a:ext>
            </a:extLst>
          </p:cNvPr>
          <p:cNvSpPr/>
          <p:nvPr/>
        </p:nvSpPr>
        <p:spPr>
          <a:xfrm>
            <a:off x="527553" y="1055644"/>
            <a:ext cx="2562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096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Scatter Chart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4E626-91F3-03CA-3487-BCF5F77629C3}"/>
              </a:ext>
            </a:extLst>
          </p:cNvPr>
          <p:cNvSpPr txBox="1"/>
          <p:nvPr/>
        </p:nvSpPr>
        <p:spPr>
          <a:xfrm>
            <a:off x="831273" y="1048435"/>
            <a:ext cx="9545782" cy="891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Example</a:t>
            </a:r>
            <a:r>
              <a:rPr lang="en-US" sz="2400" dirty="0"/>
              <a:t>: An ice cream shop keeps track of each day's noon temperature and how much ice cream they sell that day. Here are data for 12 days: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913D7B-DD1A-B6F4-402B-92E143F08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497" y="1939636"/>
            <a:ext cx="3067478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4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Scatter Chart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243CB-871F-0AEF-6B5B-25F3A020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237" y="1342946"/>
            <a:ext cx="6992144" cy="41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0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2F33769-9D54-8A97-CE8B-AEAFF77596C5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How data visualization can enhance business intelligence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C8C61-FDFE-E710-2EAE-278E23C28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55" y="1091694"/>
            <a:ext cx="6969495" cy="382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1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A59A77-559E-E3C7-DAB4-CC655E9F51CE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Scatter Chart , Bubble and Dot ploy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6ECE734-3BEE-1002-FF85-8E5942FF854D}"/>
              </a:ext>
            </a:extLst>
          </p:cNvPr>
          <p:cNvGrpSpPr/>
          <p:nvPr/>
        </p:nvGrpSpPr>
        <p:grpSpPr>
          <a:xfrm>
            <a:off x="1289967" y="1538023"/>
            <a:ext cx="9612066" cy="3781953"/>
            <a:chOff x="1289967" y="1538023"/>
            <a:chExt cx="9612066" cy="37819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38A209-6CE3-8AC9-759B-E9063AF6B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9967" y="1538023"/>
              <a:ext cx="9612066" cy="3781953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5C3C7E-A1DB-679E-AB3F-C63FA4EFF131}"/>
                </a:ext>
              </a:extLst>
            </p:cNvPr>
            <p:cNvCxnSpPr/>
            <p:nvPr/>
          </p:nvCxnSpPr>
          <p:spPr>
            <a:xfrm>
              <a:off x="1673525" y="2579298"/>
              <a:ext cx="144061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97AF68D-D4B7-8770-160E-DC6B2490E4F7}"/>
                </a:ext>
              </a:extLst>
            </p:cNvPr>
            <p:cNvCxnSpPr/>
            <p:nvPr/>
          </p:nvCxnSpPr>
          <p:spPr>
            <a:xfrm>
              <a:off x="1673525" y="3542581"/>
              <a:ext cx="144061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5B79B01-208A-54AD-71CC-2271EC1BBE5C}"/>
                </a:ext>
              </a:extLst>
            </p:cNvPr>
            <p:cNvCxnSpPr>
              <a:cxnSpLocks/>
            </p:cNvCxnSpPr>
            <p:nvPr/>
          </p:nvCxnSpPr>
          <p:spPr>
            <a:xfrm>
              <a:off x="1587260" y="4773283"/>
              <a:ext cx="113868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200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A59A77-559E-E3C7-DAB4-CC655E9F51CE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Scatter Chart , Bubble and Dot ploy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529576-D39D-CC2C-61FD-834A68D59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812"/>
            <a:ext cx="12088912" cy="5382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01036C-9234-EFA1-6E44-CABF6E0FAF58}"/>
              </a:ext>
            </a:extLst>
          </p:cNvPr>
          <p:cNvSpPr txBox="1"/>
          <p:nvPr/>
        </p:nvSpPr>
        <p:spPr>
          <a:xfrm>
            <a:off x="5566299" y="4407187"/>
            <a:ext cx="6125592" cy="959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display the relationship between </a:t>
            </a:r>
            <a:r>
              <a:rPr lang="en-US" sz="1800" b="1" u="sng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two numeric variables</a:t>
            </a:r>
            <a:r>
              <a:rPr lang="en-US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you can create a scatter plot that defines the correlation between variables. 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69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A59A77-559E-E3C7-DAB4-CC655E9F51CE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Scatter Chart , Bubble and Dot ploy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70BB7-C40E-1921-F5C6-08FBCE39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488"/>
            <a:ext cx="10976184" cy="5093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C62AB0-8D5D-1560-447E-70169937A067}"/>
              </a:ext>
            </a:extLst>
          </p:cNvPr>
          <p:cNvSpPr txBox="1"/>
          <p:nvPr/>
        </p:nvSpPr>
        <p:spPr>
          <a:xfrm>
            <a:off x="5488092" y="4161350"/>
            <a:ext cx="6094520" cy="1256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variation of a scatter plot is a bubble chart that can display the relationship between </a:t>
            </a:r>
            <a:r>
              <a:rPr lang="en-US" sz="18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three variables</a:t>
            </a:r>
            <a:r>
              <a:rPr lang="en-US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third variable is represented in the </a:t>
            </a:r>
            <a:r>
              <a:rPr lang="en-US" sz="18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size of a bubble</a:t>
            </a:r>
            <a:r>
              <a:rPr lang="en-US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A59A77-559E-E3C7-DAB4-CC655E9F51CE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Scatter Chart , Bubble and Dot ploy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70BB7-C40E-1921-F5C6-08FBCE39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488"/>
            <a:ext cx="3050157" cy="14153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8506A0-08A5-3E3D-99F9-D8B1CECA8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029" y="1266086"/>
            <a:ext cx="6453703" cy="404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7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A59A77-559E-E3C7-DAB4-CC655E9F51CE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Scatter Chart , Bubble and Dot ploy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F1FF4F-AA85-0CD2-579E-37B27C431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012" y="758488"/>
            <a:ext cx="9404982" cy="5285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EA8D2B-C50C-D39A-5928-EE41E64FA155}"/>
              </a:ext>
            </a:extLst>
          </p:cNvPr>
          <p:cNvSpPr txBox="1"/>
          <p:nvPr/>
        </p:nvSpPr>
        <p:spPr>
          <a:xfrm>
            <a:off x="5186633" y="4665686"/>
            <a:ext cx="6129068" cy="959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Dot plot is one such visualization that is popular when presenting </a:t>
            </a:r>
            <a:r>
              <a:rPr lang="en-US" sz="18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categorical</a:t>
            </a:r>
            <a:r>
              <a:rPr lang="en-US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data in relation to a </a:t>
            </a:r>
            <a:r>
              <a:rPr lang="en-US" sz="18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numerical</a:t>
            </a:r>
            <a:r>
              <a:rPr lang="en-US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value. 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A59A77-559E-E3C7-DAB4-CC655E9F51CE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Scatter Chart , Bubble and Dot ploy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F1FF4F-AA85-0CD2-579E-37B27C431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012" y="758488"/>
            <a:ext cx="3450567" cy="19390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998CAF-CA74-3ECA-577E-0725E8285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575" y="1715797"/>
            <a:ext cx="7156729" cy="413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A59A77-559E-E3C7-DAB4-CC655E9F51CE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Scatter Chart , Bubble and Dot ploy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F1FF4F-AA85-0CD2-579E-37B27C431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012" y="758488"/>
            <a:ext cx="3450567" cy="1939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D5FDB-E867-7667-B5CC-B3E8A303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53" y="1380839"/>
            <a:ext cx="6401693" cy="4096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4E901C-C0FA-E534-E7B2-4591242CEF3E}"/>
              </a:ext>
            </a:extLst>
          </p:cNvPr>
          <p:cNvSpPr txBox="1"/>
          <p:nvPr/>
        </p:nvSpPr>
        <p:spPr>
          <a:xfrm>
            <a:off x="9235569" y="1904694"/>
            <a:ext cx="2737895" cy="2707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Your Company needs insights into regional product category sales performance.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They need to know: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the </a:t>
            </a:r>
            <a:r>
              <a:rPr lang="en-US" sz="16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quantity</a:t>
            </a:r>
            <a:r>
              <a:rPr lang="en-US" sz="16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sold for each category and 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revenue</a:t>
            </a:r>
            <a:r>
              <a:rPr lang="en-US" sz="16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per </a:t>
            </a:r>
            <a:r>
              <a:rPr lang="en-US" sz="16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country</a:t>
            </a:r>
            <a:r>
              <a:rPr lang="en-US" sz="16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557953-D9E2-EA40-C113-7A60712106A9}"/>
              </a:ext>
            </a:extLst>
          </p:cNvPr>
          <p:cNvSpPr/>
          <p:nvPr/>
        </p:nvSpPr>
        <p:spPr>
          <a:xfrm>
            <a:off x="475794" y="4252671"/>
            <a:ext cx="2562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84003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A59A77-559E-E3C7-DAB4-CC655E9F51CE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Scatter Chart , Bubble and Dot ploy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F1FF4F-AA85-0CD2-579E-37B27C431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012" y="758488"/>
            <a:ext cx="3450567" cy="19390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06A4BF-D70F-1C5E-A505-55F2CAB3B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880" y="1850861"/>
            <a:ext cx="8487960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2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World Happiness Report</a:t>
            </a:r>
            <a:endParaRPr lang="en-US" sz="1600" dirty="0"/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8E7AD9F2-7040-D08A-3BDF-3033000CA5C2}"/>
              </a:ext>
            </a:extLst>
          </p:cNvPr>
          <p:cNvSpPr txBox="1"/>
          <p:nvPr/>
        </p:nvSpPr>
        <p:spPr>
          <a:xfrm>
            <a:off x="3047999" y="5177042"/>
            <a:ext cx="7689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https://en.wikipedia.org/wiki/World_Happiness_Report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1943B-B6FB-97EB-0EF4-05C49ECA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4" y="748831"/>
            <a:ext cx="6470073" cy="212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EB47F5-234F-B88D-B2B0-36EFABA3C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925" y="2498469"/>
            <a:ext cx="5992076" cy="25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6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414FA-F40F-38D0-346A-A2CD90BE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F9661A-5F08-1DC2-E789-EF834612679A}"/>
              </a:ext>
            </a:extLst>
          </p:cNvPr>
          <p:cNvSpPr txBox="1"/>
          <p:nvPr/>
        </p:nvSpPr>
        <p:spPr>
          <a:xfrm>
            <a:off x="994194" y="357915"/>
            <a:ext cx="6094562" cy="52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ANSWER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AB630-2D68-2E1F-AC2D-F417B5F26FC0}"/>
              </a:ext>
            </a:extLst>
          </p:cNvPr>
          <p:cNvSpPr txBox="1"/>
          <p:nvPr/>
        </p:nvSpPr>
        <p:spPr>
          <a:xfrm>
            <a:off x="693175" y="1236001"/>
            <a:ext cx="11326761" cy="25288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3pPr marL="1257300" lvl="2" indent="-342900">
              <a:lnSpc>
                <a:spcPct val="107000"/>
              </a:lnSpc>
              <a:buFont typeface="+mj-lt"/>
              <a:buAutoNum type="alphaUcPeriod"/>
              <a:defRPr sz="2400">
                <a:effectLst/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</a:lstStyle>
          <a:p>
            <a:r>
              <a:rPr lang="en-US" sz="20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Which statements are true about dot plot chart? Select all that apply.</a:t>
            </a:r>
          </a:p>
          <a:p>
            <a:r>
              <a:rPr lang="en-US" sz="20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	</a:t>
            </a:r>
            <a:r>
              <a:rPr lang="en-US" sz="2000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Dot plot chart is a variation of a scatter plot in Power BI</a:t>
            </a:r>
            <a:r>
              <a:rPr lang="en-US" sz="20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	Dot plot chart allows you to display relationship between two numerical data values.</a:t>
            </a:r>
          </a:p>
          <a:p>
            <a:r>
              <a:rPr lang="en-US" sz="20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C.	Dot plot chart can be directly created from the visualization pane of Power BI desktop.</a:t>
            </a:r>
          </a:p>
          <a:p>
            <a:r>
              <a:rPr lang="en-US" sz="20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D.	</a:t>
            </a:r>
            <a:r>
              <a:rPr lang="en-US" sz="2000" dirty="0">
                <a:solidFill>
                  <a:srgbClr val="333333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Dot plot chart enables you to plot categorical data on the horizontal axis of the chart</a:t>
            </a:r>
            <a:r>
              <a:rPr lang="en-US" sz="20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lvl="1"/>
            <a:endParaRPr lang="en-US" sz="1600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85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2F33769-9D54-8A97-CE8B-AEAFF77596C5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How data visualization can enhance business intelligence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CC25B-0C04-E513-FC89-31EC0910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746" y="883151"/>
            <a:ext cx="7824294" cy="432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A59A77-559E-E3C7-DAB4-CC655E9F51CE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Cards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42DEA-E36F-1741-4F16-38E6B09A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72" y="1161052"/>
            <a:ext cx="11212490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5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A59A77-559E-E3C7-DAB4-CC655E9F51CE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Card Visual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4548D-66DD-82F4-74EB-1EDE5CF0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88" y="1209365"/>
            <a:ext cx="966922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A59A77-559E-E3C7-DAB4-CC655E9F51CE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Card Visual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B778E-D87D-37ED-8102-B13F421BD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4" y="2333472"/>
            <a:ext cx="9859751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9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A59A77-559E-E3C7-DAB4-CC655E9F51CE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Multi-row Card Visual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4166B-AEDE-55A1-9DCD-497B49711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15" y="799733"/>
            <a:ext cx="856417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8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A59A77-559E-E3C7-DAB4-CC655E9F51CE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Radial gauge Visual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17A249-D823-47DD-832E-CFA09B18E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276" y="803978"/>
            <a:ext cx="8799906" cy="4706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666533-BD4A-0779-EA5A-4E0E5EAD636C}"/>
              </a:ext>
            </a:extLst>
          </p:cNvPr>
          <p:cNvSpPr txBox="1"/>
          <p:nvPr/>
        </p:nvSpPr>
        <p:spPr>
          <a:xfrm>
            <a:off x="1606670" y="5570884"/>
            <a:ext cx="8106674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hey </a:t>
            </a:r>
            <a:r>
              <a:rPr lang="en-US" sz="20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take up a lot of space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compared to the insights they provide. </a:t>
            </a:r>
            <a:endParaRPr lang="en-US" sz="2800" dirty="0">
              <a:solidFill>
                <a:srgbClr val="FF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72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A59A77-559E-E3C7-DAB4-CC655E9F51CE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Radial gauge Visual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96663D-9CF5-713E-AD3E-461B1ADD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51" y="1561839"/>
            <a:ext cx="9116697" cy="3734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F3A32A-E8AA-B34D-DAAE-428F756E0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236" y="2615180"/>
            <a:ext cx="3734321" cy="2162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8A528D-3388-8155-C5C3-136106186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236" y="2538969"/>
            <a:ext cx="4229690" cy="2314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A1137E-1CB3-E73A-2FBD-49CC4F7B2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940" y="2329390"/>
            <a:ext cx="4182059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9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A59A77-559E-E3C7-DAB4-CC655E9F51CE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KPI Visual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B5AD8-6CA7-EA4C-D317-449A7FC9E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83" y="771154"/>
            <a:ext cx="8840434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B4BE2-FFEA-D989-ACEC-5C4EFD77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F83C74-3FE1-1737-0339-0041D42E9575}"/>
              </a:ext>
            </a:extLst>
          </p:cNvPr>
          <p:cNvGrpSpPr/>
          <p:nvPr/>
        </p:nvGrpSpPr>
        <p:grpSpPr>
          <a:xfrm>
            <a:off x="495238" y="432216"/>
            <a:ext cx="1939490" cy="2068613"/>
            <a:chOff x="495238" y="233912"/>
            <a:chExt cx="1698398" cy="18506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68C910-4AF6-4F07-C46D-1CD96C3D4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61103">
              <a:off x="495238" y="233912"/>
              <a:ext cx="1698398" cy="185066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48D7A4-208E-91A9-9046-BF221C7245F4}"/>
                </a:ext>
              </a:extLst>
            </p:cNvPr>
            <p:cNvSpPr/>
            <p:nvPr/>
          </p:nvSpPr>
          <p:spPr>
            <a:xfrm rot="20556617">
              <a:off x="1348456" y="1699483"/>
              <a:ext cx="750167" cy="132869"/>
            </a:xfrm>
            <a:prstGeom prst="rect">
              <a:avLst/>
            </a:prstGeom>
            <a:solidFill>
              <a:srgbClr val="D6D6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F9FA1F-F07D-4831-3093-9DC4B9D5AC9E}"/>
              </a:ext>
            </a:extLst>
          </p:cNvPr>
          <p:cNvGrpSpPr/>
          <p:nvPr/>
        </p:nvGrpSpPr>
        <p:grpSpPr>
          <a:xfrm>
            <a:off x="0" y="5830460"/>
            <a:ext cx="12192000" cy="1027540"/>
            <a:chOff x="0" y="5830460"/>
            <a:chExt cx="12192000" cy="10275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1D9C0A-A4FF-D850-A39E-737D849F6B52}"/>
                </a:ext>
              </a:extLst>
            </p:cNvPr>
            <p:cNvSpPr/>
            <p:nvPr/>
          </p:nvSpPr>
          <p:spPr>
            <a:xfrm>
              <a:off x="0" y="6243782"/>
              <a:ext cx="12192000" cy="614218"/>
            </a:xfrm>
            <a:prstGeom prst="rect">
              <a:avLst/>
            </a:prstGeom>
            <a:solidFill>
              <a:srgbClr val="CFA0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BDBBA5-EA1C-3A6A-448E-6B90CF260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61103">
              <a:off x="263409" y="5830460"/>
              <a:ext cx="860356" cy="93749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BAFE79-2CA8-1A84-3C0D-5A5AA96CF30D}"/>
                </a:ext>
              </a:extLst>
            </p:cNvPr>
            <p:cNvSpPr/>
            <p:nvPr/>
          </p:nvSpPr>
          <p:spPr>
            <a:xfrm rot="20556617">
              <a:off x="664156" y="6569051"/>
              <a:ext cx="433400" cy="95997"/>
            </a:xfrm>
            <a:prstGeom prst="rect">
              <a:avLst/>
            </a:prstGeom>
            <a:solidFill>
              <a:srgbClr val="D6D6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2" descr="Thank You PNGs for Free Download">
            <a:extLst>
              <a:ext uri="{FF2B5EF4-FFF2-40B4-BE49-F238E27FC236}">
                <a16:creationId xmlns:a16="http://schemas.microsoft.com/office/drawing/2014/main" id="{15A2F3CB-A605-FC59-D84F-C7445A56C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59843"/>
            <a:ext cx="7620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08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D47CE0-0283-8B7D-BEBA-F964088C1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419" y="901964"/>
            <a:ext cx="7047345" cy="397556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EFAB072-D6E7-9EBF-EFCD-214DEBF0407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How data visualization can enhance business intelligence</a:t>
            </a:r>
            <a:endParaRPr lang="en-U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688C9A-D122-9B09-D819-81FEB416F3F1}"/>
              </a:ext>
            </a:extLst>
          </p:cNvPr>
          <p:cNvGrpSpPr/>
          <p:nvPr/>
        </p:nvGrpSpPr>
        <p:grpSpPr>
          <a:xfrm>
            <a:off x="1605511" y="5119407"/>
            <a:ext cx="2477409" cy="646331"/>
            <a:chOff x="1605511" y="5119407"/>
            <a:chExt cx="2477409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813131-B9A8-F86B-D1C4-DCD5FE4C513E}"/>
                </a:ext>
              </a:extLst>
            </p:cNvPr>
            <p:cNvSpPr/>
            <p:nvPr/>
          </p:nvSpPr>
          <p:spPr>
            <a:xfrm>
              <a:off x="1605511" y="5180962"/>
              <a:ext cx="247740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Drill down data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158E96-35C1-FA52-6AF1-DB34AFCD563D}"/>
                </a:ext>
              </a:extLst>
            </p:cNvPr>
            <p:cNvCxnSpPr/>
            <p:nvPr/>
          </p:nvCxnSpPr>
          <p:spPr>
            <a:xfrm>
              <a:off x="1605511" y="5119407"/>
              <a:ext cx="0" cy="6463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926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EFAB072-D6E7-9EBF-EFCD-214DEBF0407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How data visualization can enhance business intelligence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9E3603-898C-25BC-6DFF-64D6798B5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145" y="1165917"/>
            <a:ext cx="3583064" cy="1745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D63D30-E5D7-1FD7-DB31-D268522D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428" y="2719737"/>
            <a:ext cx="5561427" cy="29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EFAB072-D6E7-9EBF-EFCD-214DEBF0407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How data visualization can enhance business intelligence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54264-F50D-83AD-C45B-456B0F03B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235" y="1080760"/>
            <a:ext cx="4409535" cy="1905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4E3BAA-F37D-A528-7A2D-883B31CB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57" y="2296024"/>
            <a:ext cx="6087278" cy="33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1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EFAB072-D6E7-9EBF-EFCD-214DEBF0407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Creating visualizations in Power BI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3866B-DA5D-49CA-A997-9CA720030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782" y="869324"/>
            <a:ext cx="6098006" cy="34763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DAA4527-E962-2155-ADBB-92BE3317DBD7}"/>
              </a:ext>
            </a:extLst>
          </p:cNvPr>
          <p:cNvGrpSpPr/>
          <p:nvPr/>
        </p:nvGrpSpPr>
        <p:grpSpPr>
          <a:xfrm>
            <a:off x="1605511" y="5119407"/>
            <a:ext cx="4663841" cy="646331"/>
            <a:chOff x="1605511" y="5119407"/>
            <a:chExt cx="4663841" cy="64633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CDAA334-A533-3949-C612-121E23334AC4}"/>
                </a:ext>
              </a:extLst>
            </p:cNvPr>
            <p:cNvSpPr/>
            <p:nvPr/>
          </p:nvSpPr>
          <p:spPr>
            <a:xfrm>
              <a:off x="1605511" y="5180962"/>
              <a:ext cx="4663841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Starts with connecting to </a:t>
              </a:r>
              <a:r>
                <a:rPr lang="en-US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34D5267-7F50-BB16-ADC0-4E68E26E710E}"/>
                </a:ext>
              </a:extLst>
            </p:cNvPr>
            <p:cNvCxnSpPr/>
            <p:nvPr/>
          </p:nvCxnSpPr>
          <p:spPr>
            <a:xfrm>
              <a:off x="1605511" y="5119407"/>
              <a:ext cx="0" cy="6463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415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EFAB072-D6E7-9EBF-EFCD-214DEBF0407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Creating visualizations in Power BI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7A7980-9A60-4288-837E-B65BB561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55" y="1163307"/>
            <a:ext cx="8087637" cy="348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1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EFAB072-D6E7-9EBF-EFCD-214DEBF0407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Creating visualizations in Power BI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626F80-E0A8-DB97-4E43-1FEFB6EC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0" y="1014075"/>
            <a:ext cx="11288700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2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EFAB072-D6E7-9EBF-EFCD-214DEBF0407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Creating visualizations in Power BI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3E276-6D44-BF38-62E0-54A513684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55" y="758488"/>
            <a:ext cx="8530773" cy="39186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537767-8301-9558-8D5F-1755F9BDEC5D}"/>
              </a:ext>
            </a:extLst>
          </p:cNvPr>
          <p:cNvGrpSpPr/>
          <p:nvPr/>
        </p:nvGrpSpPr>
        <p:grpSpPr>
          <a:xfrm>
            <a:off x="1605511" y="5119407"/>
            <a:ext cx="4658428" cy="646331"/>
            <a:chOff x="1605511" y="5119407"/>
            <a:chExt cx="4658428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872B05-C960-08BE-A4AB-6A9A6D763CAE}"/>
                </a:ext>
              </a:extLst>
            </p:cNvPr>
            <p:cNvSpPr/>
            <p:nvPr/>
          </p:nvSpPr>
          <p:spPr>
            <a:xfrm>
              <a:off x="1610934" y="5180962"/>
              <a:ext cx="465300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Modeling and Using DAX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213A8EB-0636-784E-C7F7-24BB9C0BE962}"/>
                </a:ext>
              </a:extLst>
            </p:cNvPr>
            <p:cNvCxnSpPr/>
            <p:nvPr/>
          </p:nvCxnSpPr>
          <p:spPr>
            <a:xfrm>
              <a:off x="1605511" y="5119407"/>
              <a:ext cx="0" cy="6463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142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3E6E5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1918B6-AFA4-D5B1-BBDB-F71828653A4D}"/>
              </a:ext>
            </a:extLst>
          </p:cNvPr>
          <p:cNvSpPr/>
          <p:nvPr/>
        </p:nvSpPr>
        <p:spPr>
          <a:xfrm>
            <a:off x="0" y="2974510"/>
            <a:ext cx="12191999" cy="936679"/>
          </a:xfrm>
          <a:prstGeom prst="rect">
            <a:avLst/>
          </a:prstGeom>
          <a:noFill/>
        </p:spPr>
        <p:txBody>
          <a:bodyPr wrap="square" lIns="77228" tIns="38614" rIns="77228" bIns="38614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5400" b="1" kern="0" dirty="0">
                <a:solidFill>
                  <a:srgbClr val="0C384C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Chapter </a:t>
            </a:r>
            <a:r>
              <a:rPr lang="ar-EG" sz="5400" b="1" kern="0" dirty="0">
                <a:solidFill>
                  <a:srgbClr val="0C384C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5400" b="1" kern="0" dirty="0">
                <a:solidFill>
                  <a:srgbClr val="0C384C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Visuals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213356-6965-4E50-D35D-7684EB2E549A}"/>
              </a:ext>
            </a:extLst>
          </p:cNvPr>
          <p:cNvGrpSpPr/>
          <p:nvPr/>
        </p:nvGrpSpPr>
        <p:grpSpPr>
          <a:xfrm>
            <a:off x="495238" y="432216"/>
            <a:ext cx="1939490" cy="2068613"/>
            <a:chOff x="495238" y="233912"/>
            <a:chExt cx="1698398" cy="18506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E5FCA4-D99F-CEB1-0571-DD444248B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61103">
              <a:off x="495238" y="233912"/>
              <a:ext cx="1698398" cy="185066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BF22CE-1808-844C-17EA-EA8701C30CFD}"/>
                </a:ext>
              </a:extLst>
            </p:cNvPr>
            <p:cNvSpPr/>
            <p:nvPr/>
          </p:nvSpPr>
          <p:spPr>
            <a:xfrm rot="20556617">
              <a:off x="1348456" y="1699483"/>
              <a:ext cx="750167" cy="132869"/>
            </a:xfrm>
            <a:prstGeom prst="rect">
              <a:avLst/>
            </a:prstGeom>
            <a:solidFill>
              <a:srgbClr val="D6D6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D3B411-F53A-809D-2BF1-2F97ED7E5CFB}"/>
              </a:ext>
            </a:extLst>
          </p:cNvPr>
          <p:cNvGrpSpPr/>
          <p:nvPr/>
        </p:nvGrpSpPr>
        <p:grpSpPr>
          <a:xfrm>
            <a:off x="0" y="5830460"/>
            <a:ext cx="12192000" cy="1027540"/>
            <a:chOff x="0" y="5830460"/>
            <a:chExt cx="12192000" cy="10275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B6E98F-E8E8-BCAB-4118-158F88F647E0}"/>
                </a:ext>
              </a:extLst>
            </p:cNvPr>
            <p:cNvSpPr/>
            <p:nvPr/>
          </p:nvSpPr>
          <p:spPr>
            <a:xfrm>
              <a:off x="0" y="6243782"/>
              <a:ext cx="12192000" cy="614218"/>
            </a:xfrm>
            <a:prstGeom prst="rect">
              <a:avLst/>
            </a:prstGeom>
            <a:solidFill>
              <a:srgbClr val="CFA0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6EA2910-1A68-FF21-7330-42095EE04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61103">
              <a:off x="263409" y="5830460"/>
              <a:ext cx="860356" cy="93749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4B2EFA-E46F-D9F7-C320-A815E62D549D}"/>
                </a:ext>
              </a:extLst>
            </p:cNvPr>
            <p:cNvSpPr/>
            <p:nvPr/>
          </p:nvSpPr>
          <p:spPr>
            <a:xfrm rot="20556617">
              <a:off x="664156" y="6569051"/>
              <a:ext cx="433400" cy="95997"/>
            </a:xfrm>
            <a:prstGeom prst="rect">
              <a:avLst/>
            </a:prstGeom>
            <a:solidFill>
              <a:srgbClr val="D6D6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36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EFAB072-D6E7-9EBF-EFCD-214DEBF0407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Creating visualizations in Power BI</a:t>
            </a:r>
            <a:endParaRPr lang="en-U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9879B8-91D5-CF69-E387-BF0DC4158993}"/>
              </a:ext>
            </a:extLst>
          </p:cNvPr>
          <p:cNvGrpSpPr/>
          <p:nvPr/>
        </p:nvGrpSpPr>
        <p:grpSpPr>
          <a:xfrm>
            <a:off x="1143693" y="5267188"/>
            <a:ext cx="2630400" cy="646331"/>
            <a:chOff x="1605511" y="5119407"/>
            <a:chExt cx="2630400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FCE2B7-1F70-F38C-2E9A-58BC6703AD7E}"/>
                </a:ext>
              </a:extLst>
            </p:cNvPr>
            <p:cNvSpPr/>
            <p:nvPr/>
          </p:nvSpPr>
          <p:spPr>
            <a:xfrm>
              <a:off x="1605511" y="5208034"/>
              <a:ext cx="2630400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Visualizing Data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DFC8B73-7810-616B-72B5-1DA9A2751BFB}"/>
                </a:ext>
              </a:extLst>
            </p:cNvPr>
            <p:cNvCxnSpPr/>
            <p:nvPr/>
          </p:nvCxnSpPr>
          <p:spPr>
            <a:xfrm>
              <a:off x="1605511" y="5119407"/>
              <a:ext cx="0" cy="6463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56422C5-8824-0D96-00BF-6B1EA26E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167" y="846581"/>
            <a:ext cx="8017161" cy="451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EFAB072-D6E7-9EBF-EFCD-214DEBF0407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Creating visualizations in Power BI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7D62B-8669-3016-7E8F-1C976C20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34" y="1675078"/>
            <a:ext cx="4795966" cy="26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9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EFAB072-D6E7-9EBF-EFCD-214DEBF0407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Creating visualizations in Power BI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2DBE2-4353-21C5-EA72-E0E0D5D3F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5" y="820043"/>
            <a:ext cx="7647710" cy="436839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F9325DA-A631-0208-4E36-769A9ABE6B3E}"/>
              </a:ext>
            </a:extLst>
          </p:cNvPr>
          <p:cNvGrpSpPr/>
          <p:nvPr/>
        </p:nvGrpSpPr>
        <p:grpSpPr>
          <a:xfrm>
            <a:off x="1180638" y="5453181"/>
            <a:ext cx="3841053" cy="646331"/>
            <a:chOff x="1605511" y="5119407"/>
            <a:chExt cx="3841053" cy="6463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D48E5A-7E94-A3E4-0B55-8E49563175F0}"/>
                </a:ext>
              </a:extLst>
            </p:cNvPr>
            <p:cNvSpPr/>
            <p:nvPr/>
          </p:nvSpPr>
          <p:spPr>
            <a:xfrm>
              <a:off x="1605511" y="5180962"/>
              <a:ext cx="384105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Publish and share report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1DB79C7-D938-88D5-D817-104A7E326D69}"/>
                </a:ext>
              </a:extLst>
            </p:cNvPr>
            <p:cNvCxnSpPr/>
            <p:nvPr/>
          </p:nvCxnSpPr>
          <p:spPr>
            <a:xfrm>
              <a:off x="1605511" y="5119407"/>
              <a:ext cx="0" cy="6463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978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EFAB072-D6E7-9EBF-EFCD-214DEBF0407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Creating visualizations in Power BI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631CF-52B2-BC23-C754-E9899D3CC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9" y="890233"/>
            <a:ext cx="10869542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9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EFAB072-D6E7-9EBF-EFCD-214DEBF0407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Creating visualizations in Power BI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9806BC-7398-F089-2B31-0B6F5B823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81" y="1947656"/>
            <a:ext cx="11193437" cy="2962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406D7-F099-4E00-D1A7-047A4FCA8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99" y="4751288"/>
            <a:ext cx="4001058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5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EFAB072-D6E7-9EBF-EFCD-214DEBF0407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Choose The Right Visual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991388-72CE-B35C-EB7A-6D9BDAA48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9" y="1195075"/>
            <a:ext cx="1126012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EFAB072-D6E7-9EBF-EFCD-214DEBF0407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Choose The Right Visual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FAF06-9078-2A93-0FF5-908A0BD98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71" y="1296014"/>
            <a:ext cx="3839111" cy="3600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0F0438-06A0-2D49-A62C-4CFA13FA2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094" y="1296014"/>
            <a:ext cx="3362794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0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EFAB072-D6E7-9EBF-EFCD-214DEBF0407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Choose The Right Visual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35E13-987A-85D8-05A8-E9F93A733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1518971"/>
            <a:ext cx="11469701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EFAB072-D6E7-9EBF-EFCD-214DEBF0407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Report Editor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47764-0E85-B93E-7BDF-DFA81A7BF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26" y="1001107"/>
            <a:ext cx="8109527" cy="4201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48F702-547D-9965-A6A6-6408008BE277}"/>
              </a:ext>
            </a:extLst>
          </p:cNvPr>
          <p:cNvSpPr txBox="1"/>
          <p:nvPr/>
        </p:nvSpPr>
        <p:spPr>
          <a:xfrm>
            <a:off x="9023927" y="3263301"/>
            <a:ext cx="29925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This is where you'll spend most of your time converting raw data into meaningful visual stories.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028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EBCE98A-5544-B67F-CB98-E38C7A51396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Bar and Column Charts 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0B3E9-1EE2-2457-48A9-9C1BFEA32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60" y="1035978"/>
            <a:ext cx="5007140" cy="2802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DF40B-5D78-756D-0C2D-CEC20DE99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747" y="1035978"/>
            <a:ext cx="3821502" cy="27234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659577-8A70-CA29-C019-7453488B7B34}"/>
              </a:ext>
            </a:extLst>
          </p:cNvPr>
          <p:cNvSpPr txBox="1"/>
          <p:nvPr/>
        </p:nvSpPr>
        <p:spPr>
          <a:xfrm>
            <a:off x="2037990" y="4036961"/>
            <a:ext cx="83395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 and column charts are popular types of visualizations to display data in a clear and organized way.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They are beneficial for showcasing categorical data or data that can be organized into distinct groups. </a:t>
            </a:r>
          </a:p>
        </p:txBody>
      </p:sp>
    </p:spTree>
    <p:extLst>
      <p:ext uri="{BB962C8B-B14F-4D97-AF65-F5344CB8AC3E}">
        <p14:creationId xmlns:p14="http://schemas.microsoft.com/office/powerpoint/2010/main" val="99910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3E6E5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F560126-A9B2-4977-8BF5-D44572F7575A}"/>
              </a:ext>
            </a:extLst>
          </p:cNvPr>
          <p:cNvGrpSpPr/>
          <p:nvPr/>
        </p:nvGrpSpPr>
        <p:grpSpPr>
          <a:xfrm>
            <a:off x="1378226" y="795384"/>
            <a:ext cx="5248242" cy="1036307"/>
            <a:chOff x="1378226" y="795384"/>
            <a:chExt cx="5248242" cy="103630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4DC981-5ADA-46E3-B7B4-128D159CC8B2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169645-2EC2-4625-94AE-8F07CAB54B17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A76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3CE46A-FB40-4624-9ABC-570D7F344598}"/>
                </a:ext>
              </a:extLst>
            </p:cNvPr>
            <p:cNvSpPr/>
            <p:nvPr/>
          </p:nvSpPr>
          <p:spPr>
            <a:xfrm>
              <a:off x="1378226" y="1113182"/>
              <a:ext cx="4505739" cy="662609"/>
            </a:xfrm>
            <a:prstGeom prst="rect">
              <a:avLst/>
            </a:prstGeom>
            <a:gradFill flip="none" rotWithShape="1">
              <a:gsLst>
                <a:gs pos="100000">
                  <a:srgbClr val="D48D3E"/>
                </a:gs>
                <a:gs pos="0">
                  <a:srgbClr val="FAC86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A71809-E271-4A09-A03C-DFE27AFC4C64}"/>
                </a:ext>
              </a:extLst>
            </p:cNvPr>
            <p:cNvGrpSpPr/>
            <p:nvPr/>
          </p:nvGrpSpPr>
          <p:grpSpPr>
            <a:xfrm>
              <a:off x="5592288" y="1513843"/>
              <a:ext cx="390125" cy="205592"/>
              <a:chOff x="5592288" y="1513843"/>
              <a:chExt cx="390125" cy="20559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F0E3D53-0ACB-4F4F-804C-E7E085A609A4}"/>
                  </a:ext>
                </a:extLst>
              </p:cNvPr>
              <p:cNvSpPr/>
              <p:nvPr/>
            </p:nvSpPr>
            <p:spPr>
              <a:xfrm>
                <a:off x="5592288" y="1513843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BD48F"/>
                  </a:gs>
                  <a:gs pos="14000">
                    <a:srgbClr val="A76124"/>
                  </a:gs>
                  <a:gs pos="100000">
                    <a:srgbClr val="CE8537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50A763-0B7B-4D37-A6F3-62D1D863A6BA}"/>
                  </a:ext>
                </a:extLst>
              </p:cNvPr>
              <p:cNvSpPr/>
              <p:nvPr/>
            </p:nvSpPr>
            <p:spPr>
              <a:xfrm rot="16200000" flipH="1">
                <a:off x="5760363" y="1592803"/>
                <a:ext cx="107266" cy="11464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A761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2AD0E06-8D9F-4DD5-9E05-2C3EB697382F}"/>
                </a:ext>
              </a:extLst>
            </p:cNvPr>
            <p:cNvSpPr/>
            <p:nvPr/>
          </p:nvSpPr>
          <p:spPr>
            <a:xfrm>
              <a:off x="5754679" y="1214955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DD8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10B3847-4C38-40D9-AC12-2D77E0A60037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BD48F"/>
                </a:gs>
                <a:gs pos="100000">
                  <a:srgbClr val="CE8537"/>
                </a:gs>
                <a:gs pos="0">
                  <a:srgbClr val="FAC86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2E8170-D6DD-4EC8-9886-6504631AEEBA}"/>
              </a:ext>
            </a:extLst>
          </p:cNvPr>
          <p:cNvGrpSpPr/>
          <p:nvPr/>
        </p:nvGrpSpPr>
        <p:grpSpPr>
          <a:xfrm>
            <a:off x="1378226" y="2232512"/>
            <a:ext cx="4486150" cy="1036307"/>
            <a:chOff x="2140318" y="795384"/>
            <a:chExt cx="4486150" cy="10363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DBCFA09-5D7E-479B-ACFA-56F1FE5F0C8C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393EB2-733B-4943-B3DB-5CB07D520502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08AA4F6-8CEE-4C94-8A20-7E492B19B066}"/>
                </a:ext>
              </a:extLst>
            </p:cNvPr>
            <p:cNvSpPr/>
            <p:nvPr/>
          </p:nvSpPr>
          <p:spPr>
            <a:xfrm>
              <a:off x="2140318" y="1113182"/>
              <a:ext cx="3743647" cy="662609"/>
            </a:xfrm>
            <a:prstGeom prst="rect">
              <a:avLst/>
            </a:prstGeom>
            <a:gradFill flip="none" rotWithShape="1">
              <a:gsLst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7587E4-EFCA-4F92-AD24-D3DE92C9CEF9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A689F3E-304D-4A48-9064-050ADCEF2E01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1DFFC4"/>
                  </a:gs>
                  <a:gs pos="14000">
                    <a:srgbClr val="004846"/>
                  </a:gs>
                  <a:gs pos="100000">
                    <a:srgbClr val="00CC99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53BBED5-322B-46AF-AD80-DE6A72A5A442}"/>
                  </a:ext>
                </a:extLst>
              </p:cNvPr>
              <p:cNvSpPr/>
              <p:nvPr/>
            </p:nvSpPr>
            <p:spPr>
              <a:xfrm rot="16200000" flipH="1">
                <a:off x="5750509" y="1595010"/>
                <a:ext cx="113947" cy="109463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004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A11E51-3BA1-401C-BF70-43B075E7DE5E}"/>
                </a:ext>
              </a:extLst>
            </p:cNvPr>
            <p:cNvSpPr/>
            <p:nvPr/>
          </p:nvSpPr>
          <p:spPr>
            <a:xfrm>
              <a:off x="5754500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008E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71C599-843B-48D4-AC72-AEF7905BE20D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1DFFC4"/>
                </a:gs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3F17AFA-75A0-4008-A35B-219D32CAF4CD}"/>
              </a:ext>
            </a:extLst>
          </p:cNvPr>
          <p:cNvGrpSpPr/>
          <p:nvPr/>
        </p:nvGrpSpPr>
        <p:grpSpPr>
          <a:xfrm>
            <a:off x="1378227" y="3669640"/>
            <a:ext cx="6305974" cy="1036307"/>
            <a:chOff x="320494" y="795384"/>
            <a:chExt cx="6305974" cy="103630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4B6F9C5-992B-4867-8BD1-C501B88A9F22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47E3EEA-DA68-4C67-90F7-522D4B852230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ECCA49F-8E4C-4564-8181-C0118FC650C4}"/>
                </a:ext>
              </a:extLst>
            </p:cNvPr>
            <p:cNvSpPr/>
            <p:nvPr/>
          </p:nvSpPr>
          <p:spPr>
            <a:xfrm>
              <a:off x="320494" y="1113182"/>
              <a:ext cx="5563472" cy="662609"/>
            </a:xfrm>
            <a:prstGeom prst="rect">
              <a:avLst/>
            </a:prstGeom>
            <a:gradFill flip="none" rotWithShape="1">
              <a:gsLst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B1B63B-FE2E-40AD-922C-A7036B2D8A5C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9BB2432-0F43-4B2B-8725-4F9FF0EFE673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3BB0FF"/>
                  </a:gs>
                  <a:gs pos="14000">
                    <a:srgbClr val="00458A"/>
                  </a:gs>
                  <a:gs pos="100000">
                    <a:srgbClr val="00458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9B6F84E-89EA-46C0-B2EE-B88DD55C9762}"/>
                  </a:ext>
                </a:extLst>
              </p:cNvPr>
              <p:cNvSpPr/>
              <p:nvPr/>
            </p:nvSpPr>
            <p:spPr>
              <a:xfrm rot="16200000" flipH="1">
                <a:off x="5741094" y="1594727"/>
                <a:ext cx="120627" cy="103349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2858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58C47BB-99D8-4DB8-8477-176FF39F30FE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81C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668E4EF-DCC3-4D4B-862A-408B29B7BF43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3BB0FF"/>
                </a:gs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0BBB70-9D95-4445-A409-A73FD469BA7D}"/>
              </a:ext>
            </a:extLst>
          </p:cNvPr>
          <p:cNvGrpSpPr/>
          <p:nvPr/>
        </p:nvGrpSpPr>
        <p:grpSpPr>
          <a:xfrm>
            <a:off x="1378226" y="5106767"/>
            <a:ext cx="3372233" cy="1031529"/>
            <a:chOff x="3266141" y="795384"/>
            <a:chExt cx="3372233" cy="103152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25073D-BD50-4D85-BF53-00A6295AB157}"/>
                </a:ext>
              </a:extLst>
            </p:cNvPr>
            <p:cNvSpPr/>
            <p:nvPr/>
          </p:nvSpPr>
          <p:spPr>
            <a:xfrm flipH="1">
              <a:off x="5791874" y="1039957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370B0A7-4424-4BF5-AA37-8628ABFD3DCD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DF8663-AF3A-41B8-BB67-1018EFA4DAFC}"/>
                </a:ext>
              </a:extLst>
            </p:cNvPr>
            <p:cNvSpPr/>
            <p:nvPr/>
          </p:nvSpPr>
          <p:spPr>
            <a:xfrm>
              <a:off x="3266141" y="1113182"/>
              <a:ext cx="2617824" cy="662609"/>
            </a:xfrm>
            <a:prstGeom prst="rect">
              <a:avLst/>
            </a:prstGeom>
            <a:gradFill flip="none" rotWithShape="1">
              <a:gsLst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402447C-5563-47D4-A6AB-16E733A4D9B5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7A3E0D0-1BBE-4B9B-B360-65FEE22D8563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1DFF"/>
                  </a:gs>
                  <a:gs pos="14000">
                    <a:srgbClr val="500050"/>
                  </a:gs>
                  <a:gs pos="100000">
                    <a:srgbClr val="80008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AC9F0FA-FDDF-4393-9AD2-8CEAC7378B30}"/>
                  </a:ext>
                </a:extLst>
              </p:cNvPr>
              <p:cNvSpPr/>
              <p:nvPr/>
            </p:nvSpPr>
            <p:spPr>
              <a:xfrm rot="16200000" flipH="1">
                <a:off x="5744692" y="1607018"/>
                <a:ext cx="104738" cy="9465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1A00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67ADECE-184B-4C7C-9815-14AE0D1E1C72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5FE66ED-2AE5-4430-BB29-FBB7BFF5D636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F1DFF"/>
                </a:gs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79A243-BADC-4F31-A412-9EEEAF6AB328}"/>
              </a:ext>
            </a:extLst>
          </p:cNvPr>
          <p:cNvSpPr/>
          <p:nvPr/>
        </p:nvSpPr>
        <p:spPr>
          <a:xfrm>
            <a:off x="1058179" y="407963"/>
            <a:ext cx="507102" cy="6147582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outerShdw blurRad="1397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2A8588-5ADA-4E19-8F0A-032EEE6E8825}"/>
              </a:ext>
            </a:extLst>
          </p:cNvPr>
          <p:cNvSpPr/>
          <p:nvPr/>
        </p:nvSpPr>
        <p:spPr>
          <a:xfrm>
            <a:off x="618979" y="119575"/>
            <a:ext cx="954702" cy="67384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0F781-0837-4676-9418-4B6E4419095F}"/>
              </a:ext>
            </a:extLst>
          </p:cNvPr>
          <p:cNvSpPr txBox="1"/>
          <p:nvPr/>
        </p:nvSpPr>
        <p:spPr>
          <a:xfrm>
            <a:off x="1669276" y="1216529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170E67-F818-4827-A81F-B1F04BB759D5}"/>
              </a:ext>
            </a:extLst>
          </p:cNvPr>
          <p:cNvSpPr txBox="1"/>
          <p:nvPr/>
        </p:nvSpPr>
        <p:spPr>
          <a:xfrm>
            <a:off x="1665326" y="263663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1709BE-1509-4AF7-9DD4-9EB691907304}"/>
              </a:ext>
            </a:extLst>
          </p:cNvPr>
          <p:cNvSpPr txBox="1"/>
          <p:nvPr/>
        </p:nvSpPr>
        <p:spPr>
          <a:xfrm>
            <a:off x="1661376" y="4084883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F854D2-62B5-4031-97D7-0E458CDE32C7}"/>
              </a:ext>
            </a:extLst>
          </p:cNvPr>
          <p:cNvSpPr txBox="1"/>
          <p:nvPr/>
        </p:nvSpPr>
        <p:spPr>
          <a:xfrm>
            <a:off x="1657426" y="553312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04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B6BFC09-0141-4793-AD58-F0DC472F391D}"/>
              </a:ext>
            </a:extLst>
          </p:cNvPr>
          <p:cNvGrpSpPr/>
          <p:nvPr/>
        </p:nvGrpSpPr>
        <p:grpSpPr>
          <a:xfrm>
            <a:off x="6470402" y="1165735"/>
            <a:ext cx="1057751" cy="400110"/>
            <a:chOff x="6470402" y="1165735"/>
            <a:chExt cx="1057751" cy="40011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E27C0E73-05C1-4AFF-9EF6-86FB008D9784}"/>
                </a:ext>
              </a:extLst>
            </p:cNvPr>
            <p:cNvSpPr/>
            <p:nvPr/>
          </p:nvSpPr>
          <p:spPr>
            <a:xfrm rot="16200000">
              <a:off x="6449597" y="1235760"/>
              <a:ext cx="301671" cy="260061"/>
            </a:xfrm>
            <a:prstGeom prst="triangle">
              <a:avLst/>
            </a:prstGeom>
            <a:solidFill>
              <a:srgbClr val="DB9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B5399B4-415D-4ECA-B5DA-F5F7B3441AF8}"/>
                </a:ext>
              </a:extLst>
            </p:cNvPr>
            <p:cNvSpPr txBox="1"/>
            <p:nvPr/>
          </p:nvSpPr>
          <p:spPr>
            <a:xfrm>
              <a:off x="6681578" y="1165735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35FF881-3C7C-4A4C-A950-C57943BC926A}"/>
              </a:ext>
            </a:extLst>
          </p:cNvPr>
          <p:cNvGrpSpPr/>
          <p:nvPr/>
        </p:nvGrpSpPr>
        <p:grpSpPr>
          <a:xfrm>
            <a:off x="5623902" y="2611664"/>
            <a:ext cx="1057676" cy="400110"/>
            <a:chOff x="5623902" y="2611664"/>
            <a:chExt cx="1057676" cy="400110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FD8268FD-8901-461B-A875-7BBEA8A15316}"/>
                </a:ext>
              </a:extLst>
            </p:cNvPr>
            <p:cNvSpPr/>
            <p:nvPr/>
          </p:nvSpPr>
          <p:spPr>
            <a:xfrm rot="16200000">
              <a:off x="5603097" y="2681689"/>
              <a:ext cx="301671" cy="260061"/>
            </a:xfrm>
            <a:prstGeom prst="triangle">
              <a:avLst/>
            </a:prstGeom>
            <a:solidFill>
              <a:srgbClr val="007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C4C7ED3-4C39-4701-98E9-08C77D1B5F54}"/>
                </a:ext>
              </a:extLst>
            </p:cNvPr>
            <p:cNvSpPr txBox="1"/>
            <p:nvPr/>
          </p:nvSpPr>
          <p:spPr>
            <a:xfrm>
              <a:off x="5835003" y="2611664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90F6ED8-2F90-4C14-B9A6-B0743C86D150}"/>
              </a:ext>
            </a:extLst>
          </p:cNvPr>
          <p:cNvGrpSpPr/>
          <p:nvPr/>
        </p:nvGrpSpPr>
        <p:grpSpPr>
          <a:xfrm>
            <a:off x="7432497" y="4030629"/>
            <a:ext cx="1088234" cy="400110"/>
            <a:chOff x="7432497" y="4030629"/>
            <a:chExt cx="1088234" cy="400110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CCAAEB0-F795-4B6C-8834-4C2FB2A65022}"/>
                </a:ext>
              </a:extLst>
            </p:cNvPr>
            <p:cNvSpPr/>
            <p:nvPr/>
          </p:nvSpPr>
          <p:spPr>
            <a:xfrm rot="16200000">
              <a:off x="7411692" y="4100654"/>
              <a:ext cx="301671" cy="260061"/>
            </a:xfrm>
            <a:prstGeom prst="triangle">
              <a:avLst/>
            </a:prstGeom>
            <a:solidFill>
              <a:srgbClr val="006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B6841-26D7-4923-840B-019A9260BAC4}"/>
                </a:ext>
              </a:extLst>
            </p:cNvPr>
            <p:cNvSpPr txBox="1"/>
            <p:nvPr/>
          </p:nvSpPr>
          <p:spPr>
            <a:xfrm>
              <a:off x="7674156" y="403062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1844E2C-D447-4ACA-B02E-4EA6A8F9B2AF}"/>
              </a:ext>
            </a:extLst>
          </p:cNvPr>
          <p:cNvGrpSpPr/>
          <p:nvPr/>
        </p:nvGrpSpPr>
        <p:grpSpPr>
          <a:xfrm>
            <a:off x="4411060" y="5479079"/>
            <a:ext cx="1057617" cy="400110"/>
            <a:chOff x="4411060" y="5479079"/>
            <a:chExt cx="1057617" cy="400110"/>
          </a:xfrm>
        </p:grpSpPr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ABF07F94-1D03-454A-B60E-F5891739C258}"/>
                </a:ext>
              </a:extLst>
            </p:cNvPr>
            <p:cNvSpPr/>
            <p:nvPr/>
          </p:nvSpPr>
          <p:spPr>
            <a:xfrm rot="16200000">
              <a:off x="4390255" y="5549104"/>
              <a:ext cx="301671" cy="260061"/>
            </a:xfrm>
            <a:prstGeom prst="triangle">
              <a:avLst/>
            </a:prstGeom>
            <a:solidFill>
              <a:srgbClr val="9A00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279DC36-EAC5-4986-801B-F1905DF545F7}"/>
                </a:ext>
              </a:extLst>
            </p:cNvPr>
            <p:cNvSpPr txBox="1"/>
            <p:nvPr/>
          </p:nvSpPr>
          <p:spPr>
            <a:xfrm>
              <a:off x="4622102" y="547907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DBD64D-2E5D-4EAA-A554-66D4CC847768}"/>
              </a:ext>
            </a:extLst>
          </p:cNvPr>
          <p:cNvGrpSpPr/>
          <p:nvPr/>
        </p:nvGrpSpPr>
        <p:grpSpPr>
          <a:xfrm>
            <a:off x="7035003" y="1113182"/>
            <a:ext cx="4406787" cy="792874"/>
            <a:chOff x="7710910" y="689019"/>
            <a:chExt cx="4406787" cy="79287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136A21-C2CA-40D6-9D4B-05519F8881AD}"/>
                </a:ext>
              </a:extLst>
            </p:cNvPr>
            <p:cNvSpPr txBox="1"/>
            <p:nvPr/>
          </p:nvSpPr>
          <p:spPr>
            <a:xfrm>
              <a:off x="7710910" y="689019"/>
              <a:ext cx="44067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What are visualizations? 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BE5F6CA-B241-4CDB-A6ED-880EBDF0F26F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8A0D85-A613-41E8-B370-9F63FF58AE18}"/>
              </a:ext>
            </a:extLst>
          </p:cNvPr>
          <p:cNvGrpSpPr/>
          <p:nvPr/>
        </p:nvGrpSpPr>
        <p:grpSpPr>
          <a:xfrm>
            <a:off x="6154370" y="2527158"/>
            <a:ext cx="4525131" cy="792874"/>
            <a:chOff x="7710910" y="689019"/>
            <a:chExt cx="4525131" cy="79287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8038865-45C5-4364-98BB-3CCA126CA71D}"/>
                </a:ext>
              </a:extLst>
            </p:cNvPr>
            <p:cNvSpPr txBox="1"/>
            <p:nvPr/>
          </p:nvSpPr>
          <p:spPr>
            <a:xfrm>
              <a:off x="7710910" y="689019"/>
              <a:ext cx="45251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Bar and Column Charts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05DD87A-3345-46F2-BC14-59D75D492DB4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C11B1E9-7C4C-4209-B762-C861E3EAFA16}"/>
              </a:ext>
            </a:extLst>
          </p:cNvPr>
          <p:cNvGrpSpPr/>
          <p:nvPr/>
        </p:nvGrpSpPr>
        <p:grpSpPr>
          <a:xfrm>
            <a:off x="7712687" y="3912345"/>
            <a:ext cx="5149454" cy="792874"/>
            <a:chOff x="7710910" y="689019"/>
            <a:chExt cx="5149454" cy="7928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7360A1C-BF56-4720-BA37-8CA655DE407F}"/>
                </a:ext>
              </a:extLst>
            </p:cNvPr>
            <p:cNvSpPr txBox="1"/>
            <p:nvPr/>
          </p:nvSpPr>
          <p:spPr>
            <a:xfrm>
              <a:off x="7710910" y="689019"/>
              <a:ext cx="5149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Pie and donut charts 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F7DFED2-EB02-4047-AF1A-6E1E5A067723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81BF3D3-1697-409F-AB24-7D22BD354F6C}"/>
              </a:ext>
            </a:extLst>
          </p:cNvPr>
          <p:cNvGrpSpPr/>
          <p:nvPr/>
        </p:nvGrpSpPr>
        <p:grpSpPr>
          <a:xfrm>
            <a:off x="4874097" y="5395724"/>
            <a:ext cx="4198570" cy="792874"/>
            <a:chOff x="7710911" y="689019"/>
            <a:chExt cx="4198570" cy="79287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A2A3FC-7D13-4014-8BE7-2FC62BA22535}"/>
                </a:ext>
              </a:extLst>
            </p:cNvPr>
            <p:cNvSpPr txBox="1"/>
            <p:nvPr/>
          </p:nvSpPr>
          <p:spPr>
            <a:xfrm>
              <a:off x="7710911" y="689019"/>
              <a:ext cx="4198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Line Chart 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206ECEB-4AC4-43A4-B064-9C5F4E33FEB7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1FAF79A-9CD1-71F7-0F61-1BBAF485EC76}"/>
              </a:ext>
            </a:extLst>
          </p:cNvPr>
          <p:cNvSpPr/>
          <p:nvPr/>
        </p:nvSpPr>
        <p:spPr>
          <a:xfrm rot="16200000">
            <a:off x="-2254163" y="2953715"/>
            <a:ext cx="67384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Module Contents</a:t>
            </a:r>
          </a:p>
        </p:txBody>
      </p:sp>
    </p:spTree>
    <p:extLst>
      <p:ext uri="{BB962C8B-B14F-4D97-AF65-F5344CB8AC3E}">
        <p14:creationId xmlns:p14="http://schemas.microsoft.com/office/powerpoint/2010/main" val="34597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/>
      <p:bldP spid="51" grpId="0"/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EBCE98A-5544-B67F-CB98-E38C7A51396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Bar and Column Charts 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0B3E9-1EE2-2457-48A9-9C1BFEA32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60" y="1035978"/>
            <a:ext cx="5007140" cy="2802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DF40B-5D78-756D-0C2D-CEC20DE99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747" y="1035978"/>
            <a:ext cx="3821502" cy="27234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659577-8A70-CA29-C019-7453488B7B34}"/>
              </a:ext>
            </a:extLst>
          </p:cNvPr>
          <p:cNvSpPr txBox="1"/>
          <p:nvPr/>
        </p:nvSpPr>
        <p:spPr>
          <a:xfrm>
            <a:off x="1926206" y="4261449"/>
            <a:ext cx="8339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 charts display data horizontally, whereas column charts display data vertically. </a:t>
            </a:r>
          </a:p>
        </p:txBody>
      </p:sp>
    </p:spTree>
    <p:extLst>
      <p:ext uri="{BB962C8B-B14F-4D97-AF65-F5344CB8AC3E}">
        <p14:creationId xmlns:p14="http://schemas.microsoft.com/office/powerpoint/2010/main" val="69617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EBCE98A-5544-B67F-CB98-E38C7A51396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Bar and Column Charts 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934C1-01A6-B843-E170-2FF7EB7C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139" y="948618"/>
            <a:ext cx="7993722" cy="3188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F39532-7C98-FD42-82D0-6A63F26D1E75}"/>
              </a:ext>
            </a:extLst>
          </p:cNvPr>
          <p:cNvSpPr txBox="1"/>
          <p:nvPr/>
        </p:nvSpPr>
        <p:spPr>
          <a:xfrm>
            <a:off x="2055243" y="3838755"/>
            <a:ext cx="83395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simplicity and intuitive nature of bar and column charts make them effective tools for presenting data and identifying patterns or trends over time. </a:t>
            </a:r>
          </a:p>
        </p:txBody>
      </p:sp>
    </p:spTree>
    <p:extLst>
      <p:ext uri="{BB962C8B-B14F-4D97-AF65-F5344CB8AC3E}">
        <p14:creationId xmlns:p14="http://schemas.microsoft.com/office/powerpoint/2010/main" val="110939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EBCE98A-5544-B67F-CB98-E38C7A51396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6 Types of Bar and Column Charts 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22DC9-CB8F-9258-2D71-006A45315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297" y="836886"/>
            <a:ext cx="3390748" cy="1647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52E52E-0927-72F1-A8B2-0E6C2F6F2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12" y="836886"/>
            <a:ext cx="3700730" cy="21991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2418A3-DE1C-4E95-0BF5-C33A6BA30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350" y="3266624"/>
            <a:ext cx="4028533" cy="23626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09E83E-2E04-7688-B967-CADC13813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540" y="3183038"/>
            <a:ext cx="3738110" cy="22102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533000-C9E9-6743-7DEE-E6E05BA11203}"/>
              </a:ext>
            </a:extLst>
          </p:cNvPr>
          <p:cNvSpPr/>
          <p:nvPr/>
        </p:nvSpPr>
        <p:spPr>
          <a:xfrm>
            <a:off x="3754511" y="2084828"/>
            <a:ext cx="19960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Clustered</a:t>
            </a:r>
            <a:endParaRPr lang="en-US" sz="36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55F16E-575D-45F0-A4E9-FA0CB19FA11F}"/>
              </a:ext>
            </a:extLst>
          </p:cNvPr>
          <p:cNvSpPr/>
          <p:nvPr/>
        </p:nvSpPr>
        <p:spPr>
          <a:xfrm>
            <a:off x="3581285" y="3571521"/>
            <a:ext cx="166956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Stacked</a:t>
            </a:r>
            <a:endParaRPr lang="en-US" sz="36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BF88F8-CB17-3BCC-13A4-F3BFF99CC740}"/>
              </a:ext>
            </a:extLst>
          </p:cNvPr>
          <p:cNvSpPr/>
          <p:nvPr/>
        </p:nvSpPr>
        <p:spPr>
          <a:xfrm>
            <a:off x="9146586" y="4971192"/>
            <a:ext cx="28125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 Stacked</a:t>
            </a:r>
            <a:endParaRPr lang="en-US" sz="36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2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EBCE98A-5544-B67F-CB98-E38C7A51396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6 Types of Bar and Column Charts 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22DC9-CB8F-9258-2D71-006A45315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297" y="836886"/>
            <a:ext cx="3390748" cy="164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24E93-3F9E-D622-616C-218BDAA42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877" y="932598"/>
            <a:ext cx="3329796" cy="2293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474FD1-B03B-E2D1-91B5-40B9E9464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877" y="3485557"/>
            <a:ext cx="3528864" cy="2433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B04ADE-DF7A-992A-5BC2-7FD01ACBB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278" y="3324256"/>
            <a:ext cx="3528864" cy="24520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8B7126-EC0B-C040-2C83-000297CEC817}"/>
              </a:ext>
            </a:extLst>
          </p:cNvPr>
          <p:cNvSpPr/>
          <p:nvPr/>
        </p:nvSpPr>
        <p:spPr>
          <a:xfrm>
            <a:off x="640376" y="1696640"/>
            <a:ext cx="19960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Clustered</a:t>
            </a:r>
            <a:endParaRPr lang="en-US" sz="36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61BB6D-05A1-7911-0B43-FEC48E4BE4E7}"/>
              </a:ext>
            </a:extLst>
          </p:cNvPr>
          <p:cNvSpPr/>
          <p:nvPr/>
        </p:nvSpPr>
        <p:spPr>
          <a:xfrm>
            <a:off x="907096" y="4290315"/>
            <a:ext cx="166956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Stacked</a:t>
            </a:r>
            <a:endParaRPr lang="en-US" sz="36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2AA907-371B-A7ED-8872-FF09B89B543A}"/>
              </a:ext>
            </a:extLst>
          </p:cNvPr>
          <p:cNvSpPr/>
          <p:nvPr/>
        </p:nvSpPr>
        <p:spPr>
          <a:xfrm>
            <a:off x="9146586" y="4971192"/>
            <a:ext cx="28125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 Stacked</a:t>
            </a:r>
            <a:endParaRPr lang="en-US" sz="36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777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EBCE98A-5544-B67F-CB98-E38C7A51396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4  essential field wells in Column and Bar Charts: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35E5A-6302-9EFA-4133-887F205D3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57" y="914399"/>
            <a:ext cx="6305426" cy="4259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E3DDA7-EA80-C7B7-7E7F-A7F39685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896" y="1055626"/>
            <a:ext cx="2333951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EBCE98A-5544-B67F-CB98-E38C7A51396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4  essential field wells in Column and Bar Charts: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2016C-5A81-0857-D8E5-5886B4BAD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69" y="1199073"/>
            <a:ext cx="5951750" cy="398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F4E210-D497-B93C-7DC2-479AD0471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289" y="1128501"/>
            <a:ext cx="2276793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8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10512-3F2F-BA72-39C5-3BE57271F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1580892"/>
            <a:ext cx="10021699" cy="3696216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E878705-C1FB-FAC6-0DB1-DDC3D38C92B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ar-EG" sz="1600" dirty="0"/>
              <a:t> </a:t>
            </a:r>
            <a:r>
              <a:rPr lang="en-US" sz="3600" dirty="0"/>
              <a:t>Pie and Donut Charts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2584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E878705-C1FB-FAC6-0DB1-DDC3D38C92B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ar-EG" sz="1600" dirty="0"/>
              <a:t> </a:t>
            </a:r>
            <a:r>
              <a:rPr lang="en-US" sz="3600" dirty="0"/>
              <a:t>Pie and Donut Charts</a:t>
            </a: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D9B2D-8411-2B6C-4083-C3376560F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9" y="875943"/>
            <a:ext cx="11260121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E878705-C1FB-FAC6-0DB1-DDC3D38C92B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ar-EG" sz="1600" dirty="0"/>
              <a:t> </a:t>
            </a:r>
            <a:r>
              <a:rPr lang="en-US" sz="3600" dirty="0"/>
              <a:t>Pie and Donut Charts</a:t>
            </a:r>
          </a:p>
          <a:p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EE1FB-C3A8-5375-62F5-EF32B2C5A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48" y="671782"/>
            <a:ext cx="10583752" cy="3858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DE197-62DE-2680-7D33-81D37EF796A0}"/>
              </a:ext>
            </a:extLst>
          </p:cNvPr>
          <p:cNvSpPr txBox="1"/>
          <p:nvPr/>
        </p:nvSpPr>
        <p:spPr>
          <a:xfrm>
            <a:off x="4011283" y="3867286"/>
            <a:ext cx="7600879" cy="2244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a pie chart, each slice of the pie corresponds to a unique category from your data set. </a:t>
            </a:r>
            <a:endParaRPr lang="ar-EG" sz="2400" dirty="0">
              <a:solidFill>
                <a:srgbClr val="333333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ar-EG" sz="2400" dirty="0">
              <a:solidFill>
                <a:srgbClr val="333333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size of each slice is directly proportional to the quantity it represents. </a:t>
            </a:r>
            <a:endParaRPr lang="en-US" sz="3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3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E878705-C1FB-FAC6-0DB1-DDC3D38C92B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ar-EG" sz="1600" dirty="0"/>
              <a:t> </a:t>
            </a:r>
            <a:r>
              <a:rPr lang="en-US" sz="3600" dirty="0"/>
              <a:t>Pie and Donut Charts</a:t>
            </a:r>
          </a:p>
          <a:p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ECE3D-C9F9-0BE2-7365-2130C9D6B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385" y="943467"/>
            <a:ext cx="8486982" cy="41794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C61BB1-0202-CDD6-BCC5-27A12DDE9365}"/>
              </a:ext>
            </a:extLst>
          </p:cNvPr>
          <p:cNvSpPr txBox="1"/>
          <p:nvPr/>
        </p:nvSpPr>
        <p:spPr>
          <a:xfrm>
            <a:off x="2581166" y="5122918"/>
            <a:ext cx="7600879" cy="956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333333"/>
                </a:solidFill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Example: Sales in Months</a:t>
            </a: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larger the slice the high sales in that month </a:t>
            </a:r>
            <a:endParaRPr lang="en-US" sz="3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46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3E6E5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2B0178-07A2-0391-4612-49F45A03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C5C808D-EA57-334F-FE61-6FEAB20420BF}"/>
              </a:ext>
            </a:extLst>
          </p:cNvPr>
          <p:cNvGrpSpPr/>
          <p:nvPr/>
        </p:nvGrpSpPr>
        <p:grpSpPr>
          <a:xfrm>
            <a:off x="1378226" y="795384"/>
            <a:ext cx="5248242" cy="1036307"/>
            <a:chOff x="1378226" y="795384"/>
            <a:chExt cx="5248242" cy="103630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1D30472-6387-8909-0B0D-89349DB8495A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EAA3032-9C72-050B-A203-D83D965F9585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A76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10EFC4-043D-AA68-49B1-78AF67C892D4}"/>
                </a:ext>
              </a:extLst>
            </p:cNvPr>
            <p:cNvSpPr/>
            <p:nvPr/>
          </p:nvSpPr>
          <p:spPr>
            <a:xfrm>
              <a:off x="1378226" y="1113182"/>
              <a:ext cx="4505739" cy="662609"/>
            </a:xfrm>
            <a:prstGeom prst="rect">
              <a:avLst/>
            </a:prstGeom>
            <a:gradFill flip="none" rotWithShape="1">
              <a:gsLst>
                <a:gs pos="100000">
                  <a:srgbClr val="D48D3E"/>
                </a:gs>
                <a:gs pos="0">
                  <a:srgbClr val="FAC86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57B2E6B-94E7-BD20-D865-6044825BB1AB}"/>
                </a:ext>
              </a:extLst>
            </p:cNvPr>
            <p:cNvGrpSpPr/>
            <p:nvPr/>
          </p:nvGrpSpPr>
          <p:grpSpPr>
            <a:xfrm>
              <a:off x="5592288" y="1513843"/>
              <a:ext cx="390125" cy="205592"/>
              <a:chOff x="5592288" y="1513843"/>
              <a:chExt cx="390125" cy="20559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C6EE1F9-FED1-03F2-D72B-021D9E26B688}"/>
                  </a:ext>
                </a:extLst>
              </p:cNvPr>
              <p:cNvSpPr/>
              <p:nvPr/>
            </p:nvSpPr>
            <p:spPr>
              <a:xfrm>
                <a:off x="5592288" y="1513843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BD48F"/>
                  </a:gs>
                  <a:gs pos="14000">
                    <a:srgbClr val="A76124"/>
                  </a:gs>
                  <a:gs pos="100000">
                    <a:srgbClr val="CE8537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A686904-2E09-6BD3-D01E-26D2A5D36617}"/>
                  </a:ext>
                </a:extLst>
              </p:cNvPr>
              <p:cNvSpPr/>
              <p:nvPr/>
            </p:nvSpPr>
            <p:spPr>
              <a:xfrm rot="16200000" flipH="1">
                <a:off x="5760363" y="1592803"/>
                <a:ext cx="107266" cy="11464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A761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9653C48-DAF0-B6CF-4569-3F926635867B}"/>
                </a:ext>
              </a:extLst>
            </p:cNvPr>
            <p:cNvSpPr/>
            <p:nvPr/>
          </p:nvSpPr>
          <p:spPr>
            <a:xfrm>
              <a:off x="5754679" y="1214955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DD8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9A33931-A15F-8DF8-ED05-61925A4FE3FE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BD48F"/>
                </a:gs>
                <a:gs pos="100000">
                  <a:srgbClr val="CE8537"/>
                </a:gs>
                <a:gs pos="0">
                  <a:srgbClr val="FAC86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6C9CEB-5A10-4171-9359-21E69F18EC32}"/>
              </a:ext>
            </a:extLst>
          </p:cNvPr>
          <p:cNvGrpSpPr/>
          <p:nvPr/>
        </p:nvGrpSpPr>
        <p:grpSpPr>
          <a:xfrm>
            <a:off x="1378226" y="2232512"/>
            <a:ext cx="4486150" cy="1036307"/>
            <a:chOff x="2140318" y="795384"/>
            <a:chExt cx="4486150" cy="10363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610D4B-E685-9164-81FB-DA7E9E2A048E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61B9BDA-B27D-D81D-1351-27D5A876B301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9C2D7D-938D-549C-CF09-A2285DED7430}"/>
                </a:ext>
              </a:extLst>
            </p:cNvPr>
            <p:cNvSpPr/>
            <p:nvPr/>
          </p:nvSpPr>
          <p:spPr>
            <a:xfrm>
              <a:off x="2140318" y="1113182"/>
              <a:ext cx="3743647" cy="662609"/>
            </a:xfrm>
            <a:prstGeom prst="rect">
              <a:avLst/>
            </a:prstGeom>
            <a:gradFill flip="none" rotWithShape="1">
              <a:gsLst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D9C746C-BAFE-3D46-B5BF-18D647CCD6D6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91CFAE9-D7F9-8C46-D3AA-5BF16939141D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1DFFC4"/>
                  </a:gs>
                  <a:gs pos="14000">
                    <a:srgbClr val="004846"/>
                  </a:gs>
                  <a:gs pos="100000">
                    <a:srgbClr val="00CC99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2ACA479-559B-E9F0-53B5-93472595D066}"/>
                  </a:ext>
                </a:extLst>
              </p:cNvPr>
              <p:cNvSpPr/>
              <p:nvPr/>
            </p:nvSpPr>
            <p:spPr>
              <a:xfrm rot="16200000" flipH="1">
                <a:off x="5750509" y="1595010"/>
                <a:ext cx="113947" cy="109463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004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85CC84-4077-B63C-7CB7-A3AFAB69CF5A}"/>
                </a:ext>
              </a:extLst>
            </p:cNvPr>
            <p:cNvSpPr/>
            <p:nvPr/>
          </p:nvSpPr>
          <p:spPr>
            <a:xfrm>
              <a:off x="5754500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008E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CE947B-70A3-1738-57B2-2C65A76366FB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1DFFC4"/>
                </a:gs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5830975-3BAF-9589-01B6-9D23E56703BA}"/>
              </a:ext>
            </a:extLst>
          </p:cNvPr>
          <p:cNvGrpSpPr/>
          <p:nvPr/>
        </p:nvGrpSpPr>
        <p:grpSpPr>
          <a:xfrm>
            <a:off x="1378227" y="3669640"/>
            <a:ext cx="6305974" cy="1036307"/>
            <a:chOff x="320494" y="795384"/>
            <a:chExt cx="6305974" cy="103630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91C466F-F3F7-9473-B8BE-D73A5F8DFB8C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E010A25-9CC2-C289-079C-EDD20E2A52F9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EE15FF-B2BA-DFA3-1263-76B46E0B77F4}"/>
                </a:ext>
              </a:extLst>
            </p:cNvPr>
            <p:cNvSpPr/>
            <p:nvPr/>
          </p:nvSpPr>
          <p:spPr>
            <a:xfrm>
              <a:off x="320494" y="1113182"/>
              <a:ext cx="5563472" cy="662609"/>
            </a:xfrm>
            <a:prstGeom prst="rect">
              <a:avLst/>
            </a:prstGeom>
            <a:gradFill flip="none" rotWithShape="1">
              <a:gsLst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57AF51-C491-1AE5-706E-FE1743D3B785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C6DD3B0-5BD6-B3FC-8DAD-1112489C9A62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3BB0FF"/>
                  </a:gs>
                  <a:gs pos="14000">
                    <a:srgbClr val="00458A"/>
                  </a:gs>
                  <a:gs pos="100000">
                    <a:srgbClr val="00458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64FF364-6F41-309A-27ED-F5485F9B2988}"/>
                  </a:ext>
                </a:extLst>
              </p:cNvPr>
              <p:cNvSpPr/>
              <p:nvPr/>
            </p:nvSpPr>
            <p:spPr>
              <a:xfrm rot="16200000" flipH="1">
                <a:off x="5741094" y="1594727"/>
                <a:ext cx="120627" cy="103349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2858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DE0EC42-FC58-9250-03A1-2EF3840EDD12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81C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E145F78-3279-B022-F3EB-2BB86522D155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3BB0FF"/>
                </a:gs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6003A8C-70BF-368E-ACD5-284DF7750A78}"/>
              </a:ext>
            </a:extLst>
          </p:cNvPr>
          <p:cNvGrpSpPr/>
          <p:nvPr/>
        </p:nvGrpSpPr>
        <p:grpSpPr>
          <a:xfrm>
            <a:off x="1378226" y="5106767"/>
            <a:ext cx="3372233" cy="1031529"/>
            <a:chOff x="3266141" y="795384"/>
            <a:chExt cx="3372233" cy="103152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5164536-03E0-47B6-D54F-A77FFECF918E}"/>
                </a:ext>
              </a:extLst>
            </p:cNvPr>
            <p:cNvSpPr/>
            <p:nvPr/>
          </p:nvSpPr>
          <p:spPr>
            <a:xfrm flipH="1">
              <a:off x="5791874" y="1039957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3C60E05-D081-EAAA-FADB-84E9D8C7D4A7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2EF068D-BECE-C8C8-0D43-41B6F8A52BBB}"/>
                </a:ext>
              </a:extLst>
            </p:cNvPr>
            <p:cNvSpPr/>
            <p:nvPr/>
          </p:nvSpPr>
          <p:spPr>
            <a:xfrm>
              <a:off x="3266141" y="1113182"/>
              <a:ext cx="2617824" cy="662609"/>
            </a:xfrm>
            <a:prstGeom prst="rect">
              <a:avLst/>
            </a:prstGeom>
            <a:gradFill flip="none" rotWithShape="1">
              <a:gsLst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4A8FEA4-3A8A-ED91-71B1-37B459A0B15D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9BEA0DE-9327-01EA-18F3-F4A57C07C808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1DFF"/>
                  </a:gs>
                  <a:gs pos="14000">
                    <a:srgbClr val="500050"/>
                  </a:gs>
                  <a:gs pos="100000">
                    <a:srgbClr val="80008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F5E5EDF-9022-4DD6-FF18-ABAB53DC7B73}"/>
                  </a:ext>
                </a:extLst>
              </p:cNvPr>
              <p:cNvSpPr/>
              <p:nvPr/>
            </p:nvSpPr>
            <p:spPr>
              <a:xfrm rot="16200000" flipH="1">
                <a:off x="5744692" y="1607018"/>
                <a:ext cx="104738" cy="9465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1A00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3A92718-AE18-2169-F296-8C3837281D3E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40EB28A-2534-1F34-CB48-A7F6CCE4CB65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F1DFF"/>
                </a:gs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B65DE32-2683-EC70-249A-A50F0CCED8FF}"/>
              </a:ext>
            </a:extLst>
          </p:cNvPr>
          <p:cNvSpPr/>
          <p:nvPr/>
        </p:nvSpPr>
        <p:spPr>
          <a:xfrm>
            <a:off x="1058179" y="407963"/>
            <a:ext cx="507102" cy="6147582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outerShdw blurRad="1397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7F1688-61BE-1701-B985-70478FCB591F}"/>
              </a:ext>
            </a:extLst>
          </p:cNvPr>
          <p:cNvSpPr/>
          <p:nvPr/>
        </p:nvSpPr>
        <p:spPr>
          <a:xfrm>
            <a:off x="618979" y="119575"/>
            <a:ext cx="954702" cy="67384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6F90D8-0B59-1B4E-00B6-FD82CC19DEF8}"/>
              </a:ext>
            </a:extLst>
          </p:cNvPr>
          <p:cNvSpPr txBox="1"/>
          <p:nvPr/>
        </p:nvSpPr>
        <p:spPr>
          <a:xfrm>
            <a:off x="1669276" y="1216529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F27983-6803-49A4-6A6C-2D819868F1A3}"/>
              </a:ext>
            </a:extLst>
          </p:cNvPr>
          <p:cNvSpPr txBox="1"/>
          <p:nvPr/>
        </p:nvSpPr>
        <p:spPr>
          <a:xfrm>
            <a:off x="1665326" y="263663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F9D8BA-7C87-831A-581F-D7F07005B2A3}"/>
              </a:ext>
            </a:extLst>
          </p:cNvPr>
          <p:cNvSpPr txBox="1"/>
          <p:nvPr/>
        </p:nvSpPr>
        <p:spPr>
          <a:xfrm>
            <a:off x="1661376" y="4084883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B9F6E4-F75E-9347-DBC0-0B803A4F4405}"/>
              </a:ext>
            </a:extLst>
          </p:cNvPr>
          <p:cNvSpPr txBox="1"/>
          <p:nvPr/>
        </p:nvSpPr>
        <p:spPr>
          <a:xfrm>
            <a:off x="1657426" y="553312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08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C4E3B1E-EDF8-5F2D-443A-EEF08DE9E675}"/>
              </a:ext>
            </a:extLst>
          </p:cNvPr>
          <p:cNvGrpSpPr/>
          <p:nvPr/>
        </p:nvGrpSpPr>
        <p:grpSpPr>
          <a:xfrm>
            <a:off x="6470402" y="1165735"/>
            <a:ext cx="1057751" cy="400110"/>
            <a:chOff x="6470402" y="1165735"/>
            <a:chExt cx="1057751" cy="40011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C601CC5F-54F7-79FD-9A10-DFB65B6882B2}"/>
                </a:ext>
              </a:extLst>
            </p:cNvPr>
            <p:cNvSpPr/>
            <p:nvPr/>
          </p:nvSpPr>
          <p:spPr>
            <a:xfrm rot="16200000">
              <a:off x="6449597" y="1235760"/>
              <a:ext cx="301671" cy="260061"/>
            </a:xfrm>
            <a:prstGeom prst="triangle">
              <a:avLst/>
            </a:prstGeom>
            <a:solidFill>
              <a:srgbClr val="DB9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C34B6FF-4198-1183-8A2C-527FBD18CE86}"/>
                </a:ext>
              </a:extLst>
            </p:cNvPr>
            <p:cNvSpPr txBox="1"/>
            <p:nvPr/>
          </p:nvSpPr>
          <p:spPr>
            <a:xfrm>
              <a:off x="6681578" y="1165735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536563D-210E-5EAE-96F7-8B99FF19D55C}"/>
              </a:ext>
            </a:extLst>
          </p:cNvPr>
          <p:cNvGrpSpPr/>
          <p:nvPr/>
        </p:nvGrpSpPr>
        <p:grpSpPr>
          <a:xfrm>
            <a:off x="5623902" y="2611664"/>
            <a:ext cx="1057676" cy="400110"/>
            <a:chOff x="5623902" y="2611664"/>
            <a:chExt cx="1057676" cy="400110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84FDD987-0145-9CA6-4C7F-800442EB5567}"/>
                </a:ext>
              </a:extLst>
            </p:cNvPr>
            <p:cNvSpPr/>
            <p:nvPr/>
          </p:nvSpPr>
          <p:spPr>
            <a:xfrm rot="16200000">
              <a:off x="5603097" y="2681689"/>
              <a:ext cx="301671" cy="260061"/>
            </a:xfrm>
            <a:prstGeom prst="triangle">
              <a:avLst/>
            </a:prstGeom>
            <a:solidFill>
              <a:srgbClr val="007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9EAFB8-5B0E-B19D-25A7-B9CFCDB88117}"/>
                </a:ext>
              </a:extLst>
            </p:cNvPr>
            <p:cNvSpPr txBox="1"/>
            <p:nvPr/>
          </p:nvSpPr>
          <p:spPr>
            <a:xfrm>
              <a:off x="5835003" y="2611664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88DCA35-0743-3B5D-89E9-AF3088192506}"/>
              </a:ext>
            </a:extLst>
          </p:cNvPr>
          <p:cNvGrpSpPr/>
          <p:nvPr/>
        </p:nvGrpSpPr>
        <p:grpSpPr>
          <a:xfrm>
            <a:off x="7432497" y="4030629"/>
            <a:ext cx="1088234" cy="400110"/>
            <a:chOff x="7432497" y="4030629"/>
            <a:chExt cx="1088234" cy="400110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3418EC89-B0A3-C186-AC3D-EDFDBDFE8F42}"/>
                </a:ext>
              </a:extLst>
            </p:cNvPr>
            <p:cNvSpPr/>
            <p:nvPr/>
          </p:nvSpPr>
          <p:spPr>
            <a:xfrm rot="16200000">
              <a:off x="7411692" y="4100654"/>
              <a:ext cx="301671" cy="260061"/>
            </a:xfrm>
            <a:prstGeom prst="triangle">
              <a:avLst/>
            </a:prstGeom>
            <a:solidFill>
              <a:srgbClr val="006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0DC52A0-AB3E-3C72-7BE1-12380EBC4EC6}"/>
                </a:ext>
              </a:extLst>
            </p:cNvPr>
            <p:cNvSpPr txBox="1"/>
            <p:nvPr/>
          </p:nvSpPr>
          <p:spPr>
            <a:xfrm>
              <a:off x="7674156" y="403062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DE18CFF-D3A8-0283-824D-E0A4E0648B0A}"/>
              </a:ext>
            </a:extLst>
          </p:cNvPr>
          <p:cNvGrpSpPr/>
          <p:nvPr/>
        </p:nvGrpSpPr>
        <p:grpSpPr>
          <a:xfrm>
            <a:off x="4411060" y="5479079"/>
            <a:ext cx="1057617" cy="400110"/>
            <a:chOff x="4411060" y="5479079"/>
            <a:chExt cx="1057617" cy="400110"/>
          </a:xfrm>
        </p:grpSpPr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39A69D34-E5E4-5CBD-6001-AC38DD9B6AEE}"/>
                </a:ext>
              </a:extLst>
            </p:cNvPr>
            <p:cNvSpPr/>
            <p:nvPr/>
          </p:nvSpPr>
          <p:spPr>
            <a:xfrm rot="16200000">
              <a:off x="4390255" y="5549104"/>
              <a:ext cx="301671" cy="260061"/>
            </a:xfrm>
            <a:prstGeom prst="triangle">
              <a:avLst/>
            </a:prstGeom>
            <a:solidFill>
              <a:srgbClr val="9A00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105C46-D3AA-23B0-581F-47D94C48CA6A}"/>
                </a:ext>
              </a:extLst>
            </p:cNvPr>
            <p:cNvSpPr txBox="1"/>
            <p:nvPr/>
          </p:nvSpPr>
          <p:spPr>
            <a:xfrm>
              <a:off x="4622102" y="547907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EA0983E-7D35-9FDB-6EEE-7B129031D5AC}"/>
              </a:ext>
            </a:extLst>
          </p:cNvPr>
          <p:cNvGrpSpPr/>
          <p:nvPr/>
        </p:nvGrpSpPr>
        <p:grpSpPr>
          <a:xfrm>
            <a:off x="7035004" y="1113182"/>
            <a:ext cx="3909790" cy="792874"/>
            <a:chOff x="7710911" y="689019"/>
            <a:chExt cx="3909790" cy="79287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A5398F5-4FD5-71B4-7173-B648A33482E4}"/>
                </a:ext>
              </a:extLst>
            </p:cNvPr>
            <p:cNvSpPr txBox="1"/>
            <p:nvPr/>
          </p:nvSpPr>
          <p:spPr>
            <a:xfrm>
              <a:off x="7710911" y="689019"/>
              <a:ext cx="39097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Area Chart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908961D-F6E1-839E-0BCD-F7AC2DC68CD3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CA5CBDD-638C-A068-FEDB-9C62B8D48997}"/>
              </a:ext>
            </a:extLst>
          </p:cNvPr>
          <p:cNvGrpSpPr/>
          <p:nvPr/>
        </p:nvGrpSpPr>
        <p:grpSpPr>
          <a:xfrm>
            <a:off x="6154370" y="2527158"/>
            <a:ext cx="5853599" cy="792874"/>
            <a:chOff x="7710910" y="689019"/>
            <a:chExt cx="5853599" cy="79287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B1FE040-0FB5-A9FC-A214-F74A4BDB55CB}"/>
                </a:ext>
              </a:extLst>
            </p:cNvPr>
            <p:cNvSpPr txBox="1"/>
            <p:nvPr/>
          </p:nvSpPr>
          <p:spPr>
            <a:xfrm>
              <a:off x="7710910" y="689019"/>
              <a:ext cx="585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Table Visualization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0A41657-95EF-E9B9-725A-51EFC06133BF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5B5FD67-D4F6-0E20-1660-A6E63B36FF80}"/>
              </a:ext>
            </a:extLst>
          </p:cNvPr>
          <p:cNvGrpSpPr/>
          <p:nvPr/>
        </p:nvGrpSpPr>
        <p:grpSpPr>
          <a:xfrm>
            <a:off x="7955549" y="3918991"/>
            <a:ext cx="3909791" cy="792874"/>
            <a:chOff x="7710910" y="689019"/>
            <a:chExt cx="3909791" cy="7928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748E6A6-FCE5-5D22-6318-E1C3C5934444}"/>
                </a:ext>
              </a:extLst>
            </p:cNvPr>
            <p:cNvSpPr txBox="1"/>
            <p:nvPr/>
          </p:nvSpPr>
          <p:spPr>
            <a:xfrm>
              <a:off x="7710910" y="689019"/>
              <a:ext cx="39097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Combo Chart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F4AEC84-D8A8-27CA-DA1F-6869F044ED5E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280292A-AC2C-61AF-424D-BB7E05B4D3E4}"/>
              </a:ext>
            </a:extLst>
          </p:cNvPr>
          <p:cNvGrpSpPr/>
          <p:nvPr/>
        </p:nvGrpSpPr>
        <p:grpSpPr>
          <a:xfrm>
            <a:off x="4874097" y="5395724"/>
            <a:ext cx="4198570" cy="792874"/>
            <a:chOff x="7710911" y="689019"/>
            <a:chExt cx="4198570" cy="79287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DEC0906-3C45-66B3-86B9-F4D4D40F0F23}"/>
                </a:ext>
              </a:extLst>
            </p:cNvPr>
            <p:cNvSpPr txBox="1"/>
            <p:nvPr/>
          </p:nvSpPr>
          <p:spPr>
            <a:xfrm>
              <a:off x="7710911" y="689019"/>
              <a:ext cx="4198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Treemaps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53AF120-AF35-2CF1-E735-9C2581F8EE17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FF92E22-BD7C-BDC2-C442-D5E6894BFDCA}"/>
              </a:ext>
            </a:extLst>
          </p:cNvPr>
          <p:cNvSpPr/>
          <p:nvPr/>
        </p:nvSpPr>
        <p:spPr>
          <a:xfrm rot="16200000">
            <a:off x="-2254163" y="2953715"/>
            <a:ext cx="67384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Module Contents</a:t>
            </a:r>
          </a:p>
        </p:txBody>
      </p:sp>
    </p:spTree>
    <p:extLst>
      <p:ext uri="{BB962C8B-B14F-4D97-AF65-F5344CB8AC3E}">
        <p14:creationId xmlns:p14="http://schemas.microsoft.com/office/powerpoint/2010/main" val="182568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/>
      <p:bldP spid="51" grpId="0"/>
      <p:bldP spid="5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E878705-C1FB-FAC6-0DB1-DDC3D38C92B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ar-EG" sz="1600" dirty="0"/>
              <a:t> </a:t>
            </a:r>
            <a:r>
              <a:rPr lang="en-US" sz="3600" dirty="0"/>
              <a:t>Pie and Donut Charts</a:t>
            </a:r>
          </a:p>
          <a:p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6D577-601E-C884-14CB-A9C8DDB72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86" y="758488"/>
            <a:ext cx="9821646" cy="3715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83540-87AD-ACD8-E4A1-BA0BC73AF44B}"/>
              </a:ext>
            </a:extLst>
          </p:cNvPr>
          <p:cNvSpPr txBox="1"/>
          <p:nvPr/>
        </p:nvSpPr>
        <p:spPr>
          <a:xfrm>
            <a:off x="4801318" y="3429000"/>
            <a:ext cx="7200900" cy="2142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difference between a pie and a donut chart is that the donut chart is ring-shaped with a circular central space. </a:t>
            </a: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 can use this space to provide context for the surrounding segments. </a:t>
            </a:r>
            <a:endParaRPr lang="en-US" sz="3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4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E878705-C1FB-FAC6-0DB1-DDC3D38C92B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ar-EG" sz="1600" dirty="0"/>
              <a:t> </a:t>
            </a:r>
            <a:r>
              <a:rPr lang="en-US" sz="3600" dirty="0"/>
              <a:t>Pie and Donut Charts</a:t>
            </a:r>
          </a:p>
          <a:p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EBC7D-A235-285A-C947-267E8FDB8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271" y="964597"/>
            <a:ext cx="10147540" cy="492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1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CC3B7A-DB06-0CE6-7D5C-407452B9EBBF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ar-EG" sz="1600" dirty="0"/>
              <a:t> </a:t>
            </a:r>
            <a:r>
              <a:rPr lang="en-US" sz="3600" dirty="0"/>
              <a:t>Line Chart</a:t>
            </a:r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9D3D5-D71C-76E9-AF8C-644402B3B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66" y="814022"/>
            <a:ext cx="10336067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CC3B7A-DB06-0CE6-7D5C-407452B9EBBF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ar-EG" sz="1600" dirty="0"/>
              <a:t> </a:t>
            </a:r>
            <a:r>
              <a:rPr lang="en-US" sz="3600" dirty="0"/>
              <a:t>Line Chart</a:t>
            </a:r>
          </a:p>
          <a:p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6B87EE-F825-663B-F670-34278F00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1" y="879894"/>
            <a:ext cx="6614501" cy="3871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E98A52-E707-029E-507A-C443449327E6}"/>
              </a:ext>
            </a:extLst>
          </p:cNvPr>
          <p:cNvSpPr txBox="1"/>
          <p:nvPr/>
        </p:nvSpPr>
        <p:spPr>
          <a:xfrm>
            <a:off x="1474136" y="5118671"/>
            <a:ext cx="83686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line chart can help company understand how sales are progressing month to month or year to year. </a:t>
            </a:r>
          </a:p>
        </p:txBody>
      </p:sp>
    </p:spTree>
    <p:extLst>
      <p:ext uri="{BB962C8B-B14F-4D97-AF65-F5344CB8AC3E}">
        <p14:creationId xmlns:p14="http://schemas.microsoft.com/office/powerpoint/2010/main" val="148438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CC3B7A-DB06-0CE6-7D5C-407452B9EBBF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ar-EG" sz="1600" dirty="0"/>
              <a:t> </a:t>
            </a:r>
            <a:r>
              <a:rPr lang="en-US" sz="3600" dirty="0"/>
              <a:t>Line Chart</a:t>
            </a:r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E98A52-E707-029E-507A-C443449327E6}"/>
              </a:ext>
            </a:extLst>
          </p:cNvPr>
          <p:cNvSpPr txBox="1"/>
          <p:nvPr/>
        </p:nvSpPr>
        <p:spPr>
          <a:xfrm>
            <a:off x="1500015" y="4799494"/>
            <a:ext cx="83686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line chart with multiple lines can show sales across different regions over time and help the stakeholders understand the trend or sales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03C7C-2B91-E1DC-029A-0E0CC96AE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543" y="858177"/>
            <a:ext cx="6737320" cy="375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7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CC3B7A-DB06-0CE6-7D5C-407452B9EBBF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ar-EG" sz="1600" dirty="0"/>
              <a:t> </a:t>
            </a:r>
            <a:r>
              <a:rPr lang="en-US" sz="3600" dirty="0"/>
              <a:t>Area Chart</a:t>
            </a:r>
          </a:p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90023-C72E-2FA8-771A-0E20B26536C0}"/>
              </a:ext>
            </a:extLst>
          </p:cNvPr>
          <p:cNvSpPr txBox="1"/>
          <p:nvPr/>
        </p:nvSpPr>
        <p:spPr>
          <a:xfrm>
            <a:off x="1244361" y="4796612"/>
            <a:ext cx="79082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While a line chart focuses on trends, an area chart emphasizes the magnitude of changes.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E54006-E200-F99C-5AA2-CC3013326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79" y="758488"/>
            <a:ext cx="9428843" cy="377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9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CC3B7A-DB06-0CE6-7D5C-407452B9EBBF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ar-EG" sz="1600" dirty="0"/>
              <a:t> </a:t>
            </a:r>
            <a:r>
              <a:rPr lang="en-US" sz="3600" dirty="0"/>
              <a:t>Area Chart</a:t>
            </a:r>
          </a:p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90023-C72E-2FA8-771A-0E20B26536C0}"/>
              </a:ext>
            </a:extLst>
          </p:cNvPr>
          <p:cNvSpPr txBox="1"/>
          <p:nvPr/>
        </p:nvSpPr>
        <p:spPr>
          <a:xfrm>
            <a:off x="951062" y="4981278"/>
            <a:ext cx="93575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For example, regional sales represented by an area chart can help stakeholders intuitively understand and compare the degree each product region contributed to total sales for each month.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70341-7578-0CF3-2255-92B4BFB84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94" y="861058"/>
            <a:ext cx="7289411" cy="40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7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CC3B7A-DB06-0CE6-7D5C-407452B9EBBF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ar-EG" sz="1600" dirty="0"/>
              <a:t> </a:t>
            </a:r>
            <a:r>
              <a:rPr lang="en-US" sz="3600" dirty="0"/>
              <a:t>Area Chart</a:t>
            </a:r>
          </a:p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90023-C72E-2FA8-771A-0E20B26536C0}"/>
              </a:ext>
            </a:extLst>
          </p:cNvPr>
          <p:cNvSpPr txBox="1"/>
          <p:nvPr/>
        </p:nvSpPr>
        <p:spPr>
          <a:xfrm>
            <a:off x="1751163" y="4593090"/>
            <a:ext cx="93575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There's a variant of the area chart called a stacked area chart, where the data points from multiple categories are stacked on top of one another.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EC98CD-544A-E701-2F1E-CBB51808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162" y="985341"/>
            <a:ext cx="8548777" cy="349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CC3B7A-DB06-0CE6-7D5C-407452B9EBBF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ar-EG" sz="1600" dirty="0"/>
              <a:t> </a:t>
            </a:r>
            <a:r>
              <a:rPr lang="en-US" sz="3600" dirty="0"/>
              <a:t>Area Chart</a:t>
            </a:r>
          </a:p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90023-C72E-2FA8-771A-0E20B26536C0}"/>
              </a:ext>
            </a:extLst>
          </p:cNvPr>
          <p:cNvSpPr txBox="1"/>
          <p:nvPr/>
        </p:nvSpPr>
        <p:spPr>
          <a:xfrm>
            <a:off x="1751163" y="4593090"/>
            <a:ext cx="93575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example, you could use a stacked area chart to illustrate the total orders over a period and demonstrate how each product region contributes to the total.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D40C1-BD6C-1A80-CDE1-147071C7B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290" y="758488"/>
            <a:ext cx="6731590" cy="370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5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CC3B7A-DB06-0CE6-7D5C-407452B9EBBF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ar-EG" sz="1600" dirty="0"/>
              <a:t> </a:t>
            </a:r>
            <a:r>
              <a:rPr lang="en-US" sz="3600" dirty="0"/>
              <a:t>Area Chart</a:t>
            </a:r>
          </a:p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90023-C72E-2FA8-771A-0E20B26536C0}"/>
              </a:ext>
            </a:extLst>
          </p:cNvPr>
          <p:cNvSpPr txBox="1"/>
          <p:nvPr/>
        </p:nvSpPr>
        <p:spPr>
          <a:xfrm>
            <a:off x="3640348" y="4593090"/>
            <a:ext cx="39854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100% Stacked Area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858D21-A1D2-0D6B-4946-79D9D06DE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48" y="890668"/>
            <a:ext cx="6283024" cy="357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3E6E5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AEB9A3-12F1-3045-C8DE-6BC6F65A4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7E99219-0CDB-8A41-7D64-6F0F09F648CD}"/>
              </a:ext>
            </a:extLst>
          </p:cNvPr>
          <p:cNvGrpSpPr/>
          <p:nvPr/>
        </p:nvGrpSpPr>
        <p:grpSpPr>
          <a:xfrm>
            <a:off x="1378226" y="795384"/>
            <a:ext cx="5248242" cy="1036307"/>
            <a:chOff x="1378226" y="795384"/>
            <a:chExt cx="5248242" cy="103630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BD2F2B9-41A2-4440-9262-DADF8CF074D4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9C7B85-74B9-2019-95CF-FDC5AFCA3CA9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A76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CB80D1-9230-FA35-0C36-DBC8A7778A70}"/>
                </a:ext>
              </a:extLst>
            </p:cNvPr>
            <p:cNvSpPr/>
            <p:nvPr/>
          </p:nvSpPr>
          <p:spPr>
            <a:xfrm>
              <a:off x="1378226" y="1113182"/>
              <a:ext cx="4505739" cy="662609"/>
            </a:xfrm>
            <a:prstGeom prst="rect">
              <a:avLst/>
            </a:prstGeom>
            <a:gradFill flip="none" rotWithShape="1">
              <a:gsLst>
                <a:gs pos="100000">
                  <a:srgbClr val="D48D3E"/>
                </a:gs>
                <a:gs pos="0">
                  <a:srgbClr val="FAC86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C25ECBA-6482-8A44-FC3C-1B274C463DEE}"/>
                </a:ext>
              </a:extLst>
            </p:cNvPr>
            <p:cNvGrpSpPr/>
            <p:nvPr/>
          </p:nvGrpSpPr>
          <p:grpSpPr>
            <a:xfrm>
              <a:off x="5592288" y="1513843"/>
              <a:ext cx="390125" cy="205592"/>
              <a:chOff x="5592288" y="1513843"/>
              <a:chExt cx="390125" cy="20559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BFD679F-1D2F-A614-7CE0-B729438C730C}"/>
                  </a:ext>
                </a:extLst>
              </p:cNvPr>
              <p:cNvSpPr/>
              <p:nvPr/>
            </p:nvSpPr>
            <p:spPr>
              <a:xfrm>
                <a:off x="5592288" y="1513843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BD48F"/>
                  </a:gs>
                  <a:gs pos="14000">
                    <a:srgbClr val="A76124"/>
                  </a:gs>
                  <a:gs pos="100000">
                    <a:srgbClr val="CE8537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47748B5-4F05-87DE-E7D8-E667D70A1269}"/>
                  </a:ext>
                </a:extLst>
              </p:cNvPr>
              <p:cNvSpPr/>
              <p:nvPr/>
            </p:nvSpPr>
            <p:spPr>
              <a:xfrm rot="16200000" flipH="1">
                <a:off x="5760363" y="1592803"/>
                <a:ext cx="107266" cy="11464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A761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0521D7A-807A-4876-D849-2DB9D3DF8F25}"/>
                </a:ext>
              </a:extLst>
            </p:cNvPr>
            <p:cNvSpPr/>
            <p:nvPr/>
          </p:nvSpPr>
          <p:spPr>
            <a:xfrm>
              <a:off x="5754679" y="1214955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DD8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8407994-E7E3-E474-8CB9-91BCDCA3B803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BD48F"/>
                </a:gs>
                <a:gs pos="100000">
                  <a:srgbClr val="CE8537"/>
                </a:gs>
                <a:gs pos="0">
                  <a:srgbClr val="FAC86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C83945-FF90-6D42-666E-ABFEFAE81BAF}"/>
              </a:ext>
            </a:extLst>
          </p:cNvPr>
          <p:cNvGrpSpPr/>
          <p:nvPr/>
        </p:nvGrpSpPr>
        <p:grpSpPr>
          <a:xfrm>
            <a:off x="1378226" y="2232512"/>
            <a:ext cx="4486150" cy="1036307"/>
            <a:chOff x="2140318" y="795384"/>
            <a:chExt cx="4486150" cy="10363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571E89-2EE4-E617-5492-7DCA6AB08C49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F03985-760C-D88F-FADF-0E226F19EFDF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6D1E8A4-86A1-6D1D-0956-E03142A73FD1}"/>
                </a:ext>
              </a:extLst>
            </p:cNvPr>
            <p:cNvSpPr/>
            <p:nvPr/>
          </p:nvSpPr>
          <p:spPr>
            <a:xfrm>
              <a:off x="2140318" y="1113182"/>
              <a:ext cx="3743647" cy="662609"/>
            </a:xfrm>
            <a:prstGeom prst="rect">
              <a:avLst/>
            </a:prstGeom>
            <a:gradFill flip="none" rotWithShape="1">
              <a:gsLst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0D538F8-F5CE-73B9-E187-0A5974B0FFD8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F589D5C-581F-D53B-7B49-104EE3B7BE56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1DFFC4"/>
                  </a:gs>
                  <a:gs pos="14000">
                    <a:srgbClr val="004846"/>
                  </a:gs>
                  <a:gs pos="100000">
                    <a:srgbClr val="00CC99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4063C90-806D-E0D1-817A-9928A852DC74}"/>
                  </a:ext>
                </a:extLst>
              </p:cNvPr>
              <p:cNvSpPr/>
              <p:nvPr/>
            </p:nvSpPr>
            <p:spPr>
              <a:xfrm rot="16200000" flipH="1">
                <a:off x="5750509" y="1595010"/>
                <a:ext cx="113947" cy="109463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004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886ADD2-6B88-0F20-5D31-F43F071CAB80}"/>
                </a:ext>
              </a:extLst>
            </p:cNvPr>
            <p:cNvSpPr/>
            <p:nvPr/>
          </p:nvSpPr>
          <p:spPr>
            <a:xfrm>
              <a:off x="5754500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008E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E2DAD5C-2935-D097-A271-D8F10E73570C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1DFFC4"/>
                </a:gs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4DF6A48-3735-C7FF-3CD6-BA5B5E23BB6E}"/>
              </a:ext>
            </a:extLst>
          </p:cNvPr>
          <p:cNvGrpSpPr/>
          <p:nvPr/>
        </p:nvGrpSpPr>
        <p:grpSpPr>
          <a:xfrm>
            <a:off x="1378227" y="3669640"/>
            <a:ext cx="6305974" cy="1036307"/>
            <a:chOff x="320494" y="795384"/>
            <a:chExt cx="6305974" cy="103630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2A1C904-C00F-1C3D-27C9-21379C085A6A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C35DF3F-9DD2-636D-5698-86CF2CF2D7B8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B414100-D10A-E437-31DB-539BDC5B7DE3}"/>
                </a:ext>
              </a:extLst>
            </p:cNvPr>
            <p:cNvSpPr/>
            <p:nvPr/>
          </p:nvSpPr>
          <p:spPr>
            <a:xfrm>
              <a:off x="320494" y="1113182"/>
              <a:ext cx="5563472" cy="662609"/>
            </a:xfrm>
            <a:prstGeom prst="rect">
              <a:avLst/>
            </a:prstGeom>
            <a:gradFill flip="none" rotWithShape="1">
              <a:gsLst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108E90F-EB0E-5CE9-F8CE-FDD92F1E052D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139A73B-C199-C793-3D37-8CBA97E81215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3BB0FF"/>
                  </a:gs>
                  <a:gs pos="14000">
                    <a:srgbClr val="00458A"/>
                  </a:gs>
                  <a:gs pos="100000">
                    <a:srgbClr val="00458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88484C0-5AEA-A515-5510-2DF5DE00CD07}"/>
                  </a:ext>
                </a:extLst>
              </p:cNvPr>
              <p:cNvSpPr/>
              <p:nvPr/>
            </p:nvSpPr>
            <p:spPr>
              <a:xfrm rot="16200000" flipH="1">
                <a:off x="5741094" y="1594727"/>
                <a:ext cx="120627" cy="103349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2858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6619838-82FD-A12C-EDE3-1219166C1865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81C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94673B8-6A7D-A634-994C-636F02E517DD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3BB0FF"/>
                </a:gs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F5E4F63-2B3F-91AF-5B73-FD1CBAEADB4D}"/>
              </a:ext>
            </a:extLst>
          </p:cNvPr>
          <p:cNvGrpSpPr/>
          <p:nvPr/>
        </p:nvGrpSpPr>
        <p:grpSpPr>
          <a:xfrm>
            <a:off x="1378226" y="5106767"/>
            <a:ext cx="3372233" cy="1031529"/>
            <a:chOff x="3266141" y="795384"/>
            <a:chExt cx="3372233" cy="103152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E86B1BC-042A-8ACF-AC51-C0DE7474793C}"/>
                </a:ext>
              </a:extLst>
            </p:cNvPr>
            <p:cNvSpPr/>
            <p:nvPr/>
          </p:nvSpPr>
          <p:spPr>
            <a:xfrm flipH="1">
              <a:off x="5791874" y="1039957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BD1D43B-BFE8-59DA-64E6-EFE3645F08A8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2758E81-DF70-E295-1CFB-8E852CCCD6D1}"/>
                </a:ext>
              </a:extLst>
            </p:cNvPr>
            <p:cNvSpPr/>
            <p:nvPr/>
          </p:nvSpPr>
          <p:spPr>
            <a:xfrm>
              <a:off x="3266141" y="1113182"/>
              <a:ext cx="2617824" cy="662609"/>
            </a:xfrm>
            <a:prstGeom prst="rect">
              <a:avLst/>
            </a:prstGeom>
            <a:gradFill flip="none" rotWithShape="1">
              <a:gsLst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7B8DB7A-911B-1138-4032-31DFCA56F844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E435DD9-F1A6-5B5D-5625-00431E43FBD9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1DFF"/>
                  </a:gs>
                  <a:gs pos="14000">
                    <a:srgbClr val="500050"/>
                  </a:gs>
                  <a:gs pos="100000">
                    <a:srgbClr val="80008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2B0221E-A3C8-587C-B122-1FDFBAF118DB}"/>
                  </a:ext>
                </a:extLst>
              </p:cNvPr>
              <p:cNvSpPr/>
              <p:nvPr/>
            </p:nvSpPr>
            <p:spPr>
              <a:xfrm rot="16200000" flipH="1">
                <a:off x="5744692" y="1607018"/>
                <a:ext cx="104738" cy="9465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1A00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A29CC44-6F68-4D5B-DE4B-0A90FBEE3285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6B14E4-9A72-01C3-BB62-AB16CE49C1D2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F1DFF"/>
                </a:gs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D5753E3-A205-2552-5C2F-81358569F235}"/>
              </a:ext>
            </a:extLst>
          </p:cNvPr>
          <p:cNvSpPr/>
          <p:nvPr/>
        </p:nvSpPr>
        <p:spPr>
          <a:xfrm>
            <a:off x="1058179" y="407963"/>
            <a:ext cx="507102" cy="6147582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outerShdw blurRad="1397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AB2FEF-0FFA-BB46-6B51-80EC2417942D}"/>
              </a:ext>
            </a:extLst>
          </p:cNvPr>
          <p:cNvSpPr/>
          <p:nvPr/>
        </p:nvSpPr>
        <p:spPr>
          <a:xfrm>
            <a:off x="618979" y="119575"/>
            <a:ext cx="954702" cy="67384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12A86-B1F7-6842-4389-7C92F0043ACF}"/>
              </a:ext>
            </a:extLst>
          </p:cNvPr>
          <p:cNvSpPr txBox="1"/>
          <p:nvPr/>
        </p:nvSpPr>
        <p:spPr>
          <a:xfrm>
            <a:off x="1669276" y="1216529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128C02-2A62-4B78-156B-55A87F396534}"/>
              </a:ext>
            </a:extLst>
          </p:cNvPr>
          <p:cNvSpPr txBox="1"/>
          <p:nvPr/>
        </p:nvSpPr>
        <p:spPr>
          <a:xfrm>
            <a:off x="1665326" y="263663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4B5124-BD33-0A94-257E-D19CB913A15A}"/>
              </a:ext>
            </a:extLst>
          </p:cNvPr>
          <p:cNvSpPr txBox="1"/>
          <p:nvPr/>
        </p:nvSpPr>
        <p:spPr>
          <a:xfrm>
            <a:off x="1661376" y="4084883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A28725-9ECC-1863-DC46-387163AB8894}"/>
              </a:ext>
            </a:extLst>
          </p:cNvPr>
          <p:cNvSpPr txBox="1"/>
          <p:nvPr/>
        </p:nvSpPr>
        <p:spPr>
          <a:xfrm>
            <a:off x="1657426" y="553312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08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6C8166A-5035-789C-1C04-F8294605C9FA}"/>
              </a:ext>
            </a:extLst>
          </p:cNvPr>
          <p:cNvGrpSpPr/>
          <p:nvPr/>
        </p:nvGrpSpPr>
        <p:grpSpPr>
          <a:xfrm>
            <a:off x="6470402" y="1165735"/>
            <a:ext cx="1057751" cy="400110"/>
            <a:chOff x="6470402" y="1165735"/>
            <a:chExt cx="1057751" cy="40011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5076F569-2340-E640-75CD-DC786F8BF7FB}"/>
                </a:ext>
              </a:extLst>
            </p:cNvPr>
            <p:cNvSpPr/>
            <p:nvPr/>
          </p:nvSpPr>
          <p:spPr>
            <a:xfrm rot="16200000">
              <a:off x="6449597" y="1235760"/>
              <a:ext cx="301671" cy="260061"/>
            </a:xfrm>
            <a:prstGeom prst="triangle">
              <a:avLst/>
            </a:prstGeom>
            <a:solidFill>
              <a:srgbClr val="DB9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A4CA0DB-0C10-5F4B-55CF-D22CA290DF01}"/>
                </a:ext>
              </a:extLst>
            </p:cNvPr>
            <p:cNvSpPr txBox="1"/>
            <p:nvPr/>
          </p:nvSpPr>
          <p:spPr>
            <a:xfrm>
              <a:off x="6681578" y="1165735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C6D71F9-D61A-A4AB-A470-085DBDF45529}"/>
              </a:ext>
            </a:extLst>
          </p:cNvPr>
          <p:cNvGrpSpPr/>
          <p:nvPr/>
        </p:nvGrpSpPr>
        <p:grpSpPr>
          <a:xfrm>
            <a:off x="5623902" y="2611664"/>
            <a:ext cx="1057676" cy="400110"/>
            <a:chOff x="5623902" y="2611664"/>
            <a:chExt cx="1057676" cy="400110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ED0104B9-DC0B-488B-483D-350549C52D49}"/>
                </a:ext>
              </a:extLst>
            </p:cNvPr>
            <p:cNvSpPr/>
            <p:nvPr/>
          </p:nvSpPr>
          <p:spPr>
            <a:xfrm rot="16200000">
              <a:off x="5603097" y="2681689"/>
              <a:ext cx="301671" cy="260061"/>
            </a:xfrm>
            <a:prstGeom prst="triangle">
              <a:avLst/>
            </a:prstGeom>
            <a:solidFill>
              <a:srgbClr val="007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229B3CE-4B2E-1E8C-8C54-A8DB38B16D20}"/>
                </a:ext>
              </a:extLst>
            </p:cNvPr>
            <p:cNvSpPr txBox="1"/>
            <p:nvPr/>
          </p:nvSpPr>
          <p:spPr>
            <a:xfrm>
              <a:off x="5835003" y="2611664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69BEF16-0E30-0D07-2288-1E0FA0542D92}"/>
              </a:ext>
            </a:extLst>
          </p:cNvPr>
          <p:cNvGrpSpPr/>
          <p:nvPr/>
        </p:nvGrpSpPr>
        <p:grpSpPr>
          <a:xfrm>
            <a:off x="7432497" y="4030629"/>
            <a:ext cx="1088234" cy="400110"/>
            <a:chOff x="7432497" y="4030629"/>
            <a:chExt cx="1088234" cy="400110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15D5AAFC-AB05-3B0B-3530-8DC3778AE797}"/>
                </a:ext>
              </a:extLst>
            </p:cNvPr>
            <p:cNvSpPr/>
            <p:nvPr/>
          </p:nvSpPr>
          <p:spPr>
            <a:xfrm rot="16200000">
              <a:off x="7411692" y="4100654"/>
              <a:ext cx="301671" cy="260061"/>
            </a:xfrm>
            <a:prstGeom prst="triangle">
              <a:avLst/>
            </a:prstGeom>
            <a:solidFill>
              <a:srgbClr val="006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72E00A-563C-2B6E-2D54-A6C5C7D66057}"/>
                </a:ext>
              </a:extLst>
            </p:cNvPr>
            <p:cNvSpPr txBox="1"/>
            <p:nvPr/>
          </p:nvSpPr>
          <p:spPr>
            <a:xfrm>
              <a:off x="7674156" y="403062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FAFF6D7-D0B4-1F7D-31D7-1B86353141D6}"/>
              </a:ext>
            </a:extLst>
          </p:cNvPr>
          <p:cNvGrpSpPr/>
          <p:nvPr/>
        </p:nvGrpSpPr>
        <p:grpSpPr>
          <a:xfrm>
            <a:off x="4411060" y="5479079"/>
            <a:ext cx="1057617" cy="400110"/>
            <a:chOff x="4411060" y="5479079"/>
            <a:chExt cx="1057617" cy="400110"/>
          </a:xfrm>
        </p:grpSpPr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BDA06C12-3A64-8D95-761A-9F5CCFD4C453}"/>
                </a:ext>
              </a:extLst>
            </p:cNvPr>
            <p:cNvSpPr/>
            <p:nvPr/>
          </p:nvSpPr>
          <p:spPr>
            <a:xfrm rot="16200000">
              <a:off x="4390255" y="5549104"/>
              <a:ext cx="301671" cy="260061"/>
            </a:xfrm>
            <a:prstGeom prst="triangle">
              <a:avLst/>
            </a:prstGeom>
            <a:solidFill>
              <a:srgbClr val="9A00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630C4D-4EFE-CC73-459A-F6953B565B3F}"/>
                </a:ext>
              </a:extLst>
            </p:cNvPr>
            <p:cNvSpPr txBox="1"/>
            <p:nvPr/>
          </p:nvSpPr>
          <p:spPr>
            <a:xfrm>
              <a:off x="4622102" y="547907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094B2FC-8343-9624-E6BD-62BFA846938C}"/>
              </a:ext>
            </a:extLst>
          </p:cNvPr>
          <p:cNvGrpSpPr/>
          <p:nvPr/>
        </p:nvGrpSpPr>
        <p:grpSpPr>
          <a:xfrm>
            <a:off x="7035004" y="1113182"/>
            <a:ext cx="3909790" cy="792874"/>
            <a:chOff x="7710911" y="689019"/>
            <a:chExt cx="3909790" cy="79287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593D0-4D79-9B1D-078A-A0A3DE08A811}"/>
                </a:ext>
              </a:extLst>
            </p:cNvPr>
            <p:cNvSpPr txBox="1"/>
            <p:nvPr/>
          </p:nvSpPr>
          <p:spPr>
            <a:xfrm>
              <a:off x="7710911" y="689019"/>
              <a:ext cx="39097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Funnel charts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B498A1-6403-D191-34B4-376F8267112D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846A8BB-3D7B-47C5-8C2C-51E8FDA96D1B}"/>
              </a:ext>
            </a:extLst>
          </p:cNvPr>
          <p:cNvGrpSpPr/>
          <p:nvPr/>
        </p:nvGrpSpPr>
        <p:grpSpPr>
          <a:xfrm>
            <a:off x="6154370" y="2527158"/>
            <a:ext cx="5853599" cy="792874"/>
            <a:chOff x="7710910" y="689019"/>
            <a:chExt cx="5853599" cy="79287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1039EE-02DD-62B3-9793-378849934F29}"/>
                </a:ext>
              </a:extLst>
            </p:cNvPr>
            <p:cNvSpPr txBox="1"/>
            <p:nvPr/>
          </p:nvSpPr>
          <p:spPr>
            <a:xfrm>
              <a:off x="7710910" y="689019"/>
              <a:ext cx="585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Ribbon Charts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426FE1F-192F-336C-5C98-C4C8499DC881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17E9CE-06C0-0714-05F5-034356BDB0D7}"/>
              </a:ext>
            </a:extLst>
          </p:cNvPr>
          <p:cNvGrpSpPr/>
          <p:nvPr/>
        </p:nvGrpSpPr>
        <p:grpSpPr>
          <a:xfrm>
            <a:off x="7955549" y="3918991"/>
            <a:ext cx="3909791" cy="792874"/>
            <a:chOff x="7710910" y="689019"/>
            <a:chExt cx="3909791" cy="7928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7C7456B-DF10-5DA6-845D-B7854EC08585}"/>
                </a:ext>
              </a:extLst>
            </p:cNvPr>
            <p:cNvSpPr txBox="1"/>
            <p:nvPr/>
          </p:nvSpPr>
          <p:spPr>
            <a:xfrm>
              <a:off x="7710910" y="689019"/>
              <a:ext cx="39097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Waterfall Charts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E15FBD-0568-3CE7-B61F-F433638D0EB1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99277EB-747F-7DF2-3642-1448D66B0188}"/>
              </a:ext>
            </a:extLst>
          </p:cNvPr>
          <p:cNvGrpSpPr/>
          <p:nvPr/>
        </p:nvGrpSpPr>
        <p:grpSpPr>
          <a:xfrm>
            <a:off x="4874097" y="5395724"/>
            <a:ext cx="4198570" cy="792874"/>
            <a:chOff x="7710911" y="689019"/>
            <a:chExt cx="4198570" cy="79287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0640E1C-907C-184E-6E81-36F8B405CC6D}"/>
                </a:ext>
              </a:extLst>
            </p:cNvPr>
            <p:cNvSpPr txBox="1"/>
            <p:nvPr/>
          </p:nvSpPr>
          <p:spPr>
            <a:xfrm>
              <a:off x="7710911" y="689019"/>
              <a:ext cx="4198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Scatter charts 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C286054-81B0-F411-77C7-F799B2386DF0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152F80B-AE4B-D40B-338F-F81E2BC6D12F}"/>
              </a:ext>
            </a:extLst>
          </p:cNvPr>
          <p:cNvSpPr/>
          <p:nvPr/>
        </p:nvSpPr>
        <p:spPr>
          <a:xfrm rot="16200000">
            <a:off x="-2254163" y="2953715"/>
            <a:ext cx="67384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Module Contents</a:t>
            </a:r>
          </a:p>
        </p:txBody>
      </p:sp>
    </p:spTree>
    <p:extLst>
      <p:ext uri="{BB962C8B-B14F-4D97-AF65-F5344CB8AC3E}">
        <p14:creationId xmlns:p14="http://schemas.microsoft.com/office/powerpoint/2010/main" val="1725693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/>
      <p:bldP spid="51" grpId="0"/>
      <p:bldP spid="5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CC3B7A-DB06-0CE6-7D5C-407452B9EBBF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400" dirty="0"/>
              <a:t>                          </a:t>
            </a:r>
            <a:r>
              <a:rPr lang="ar-EG" sz="1400" dirty="0"/>
              <a:t> </a:t>
            </a:r>
            <a:r>
              <a:rPr lang="en-US" sz="3200" dirty="0"/>
              <a:t>when to use bar and column charts, or line and area charts? </a:t>
            </a:r>
          </a:p>
          <a:p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90023-C72E-2FA8-771A-0E20B26536C0}"/>
              </a:ext>
            </a:extLst>
          </p:cNvPr>
          <p:cNvSpPr txBox="1"/>
          <p:nvPr/>
        </p:nvSpPr>
        <p:spPr>
          <a:xfrm>
            <a:off x="1362976" y="3902976"/>
            <a:ext cx="35109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presenting a few items, bar and column charts can be visually appealing and effective. 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45EB8-FB9E-BF54-6FAB-3BAFD4082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743" y="758488"/>
            <a:ext cx="2674189" cy="2763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787313-8CB2-D8D2-6DE6-D2DF7380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030" y="805936"/>
            <a:ext cx="2674189" cy="2715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1AEC27-79B0-6675-0538-432478B3FE6E}"/>
              </a:ext>
            </a:extLst>
          </p:cNvPr>
          <p:cNvSpPr txBox="1"/>
          <p:nvPr/>
        </p:nvSpPr>
        <p:spPr>
          <a:xfrm>
            <a:off x="7022649" y="3902976"/>
            <a:ext cx="35109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dealing with many data points, these charts can become cluttered and difficult to read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35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CC3B7A-DB06-0CE6-7D5C-407452B9EBBF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400" dirty="0"/>
              <a:t>                          </a:t>
            </a:r>
            <a:r>
              <a:rPr lang="ar-EG" sz="1400" dirty="0"/>
              <a:t> </a:t>
            </a:r>
            <a:r>
              <a:rPr lang="en-US" sz="3200" dirty="0"/>
              <a:t>when to use bar and column charts, or line and area charts? 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06E54-CAD3-6DAA-FAF1-C1A4F20F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37" y="929457"/>
            <a:ext cx="8692944" cy="35708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A12746-8765-0263-DADC-84AEBE2D42DC}"/>
              </a:ext>
            </a:extLst>
          </p:cNvPr>
          <p:cNvSpPr txBox="1"/>
          <p:nvPr/>
        </p:nvSpPr>
        <p:spPr>
          <a:xfrm>
            <a:off x="2710851" y="4766419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lvl="0" indent="-342900">
              <a:buFont typeface="Symbol" panose="05050102010706020507" pitchFamily="18" charset="2"/>
              <a:buChar char=""/>
              <a:defRPr sz="2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Area charts are effective for visualizing changes in multiple values over time. </a:t>
            </a:r>
          </a:p>
        </p:txBody>
      </p:sp>
    </p:spTree>
    <p:extLst>
      <p:ext uri="{BB962C8B-B14F-4D97-AF65-F5344CB8AC3E}">
        <p14:creationId xmlns:p14="http://schemas.microsoft.com/office/powerpoint/2010/main" val="112180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CC3B7A-DB06-0CE6-7D5C-407452B9EBBF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400" dirty="0"/>
              <a:t>                          </a:t>
            </a:r>
            <a:r>
              <a:rPr lang="ar-EG" sz="1400" dirty="0"/>
              <a:t> </a:t>
            </a:r>
            <a:r>
              <a:rPr lang="en-US" sz="3200" dirty="0"/>
              <a:t>when to use bar and column charts, or line and area charts? </a:t>
            </a:r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12746-8765-0263-DADC-84AEBE2D42DC}"/>
              </a:ext>
            </a:extLst>
          </p:cNvPr>
          <p:cNvSpPr txBox="1"/>
          <p:nvPr/>
        </p:nvSpPr>
        <p:spPr>
          <a:xfrm>
            <a:off x="2710850" y="4766419"/>
            <a:ext cx="70973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lvl="0" indent="-342900">
              <a:buFont typeface="Symbol" panose="05050102010706020507" pitchFamily="18" charset="2"/>
              <a:buChar char=""/>
              <a:defRPr sz="2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Both line and area charts are effective in visualizing the changes in values of multiple categories, particularly over time.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C2604-671A-3115-842F-D70ADC8BD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241" y="913367"/>
            <a:ext cx="7910949" cy="351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7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CC3B7A-DB06-0CE6-7D5C-407452B9EBBF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400" dirty="0"/>
              <a:t>                          </a:t>
            </a:r>
            <a:r>
              <a:rPr lang="ar-EG" sz="1400" dirty="0"/>
              <a:t> </a:t>
            </a:r>
            <a:r>
              <a:rPr lang="en-US" sz="3200" dirty="0"/>
              <a:t>when to use bar and column charts, or line and area charts? </a:t>
            </a:r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12746-8765-0263-DADC-84AEBE2D42DC}"/>
              </a:ext>
            </a:extLst>
          </p:cNvPr>
          <p:cNvSpPr txBox="1"/>
          <p:nvPr/>
        </p:nvSpPr>
        <p:spPr>
          <a:xfrm>
            <a:off x="3780525" y="4766419"/>
            <a:ext cx="70973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lvl="0" indent="-342900">
              <a:buFont typeface="Symbol" panose="05050102010706020507" pitchFamily="18" charset="2"/>
              <a:buChar char=""/>
              <a:defRPr sz="2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Line charts are useful for identifying trends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7F94E-4F11-6F34-E3F5-178FE24D0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550" y="866714"/>
            <a:ext cx="3762900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0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CC3B7A-DB06-0CE6-7D5C-407452B9EBBF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400" dirty="0"/>
              <a:t>                          </a:t>
            </a:r>
            <a:r>
              <a:rPr lang="ar-EG" sz="1400" dirty="0"/>
              <a:t> </a:t>
            </a:r>
            <a:r>
              <a:rPr lang="en-US" sz="3200" dirty="0"/>
              <a:t>When to use bar and column charts, or line and area charts? </a:t>
            </a:r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12746-8765-0263-DADC-84AEBE2D42DC}"/>
              </a:ext>
            </a:extLst>
          </p:cNvPr>
          <p:cNvSpPr txBox="1"/>
          <p:nvPr/>
        </p:nvSpPr>
        <p:spPr>
          <a:xfrm>
            <a:off x="1278864" y="4481447"/>
            <a:ext cx="709738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lvl="0" indent="-342900">
              <a:buFont typeface="Symbol" panose="05050102010706020507" pitchFamily="18" charset="2"/>
              <a:buChar char=""/>
              <a:defRPr sz="2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rea charts offer a further benefit: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Interpret the magnitude of the values.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E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ffectively illustrate the cumulative impact of the data points over the selected time,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Providing an overall picture of the data trends. 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D4465A-8E20-D9B1-116E-42941D5A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55" y="758488"/>
            <a:ext cx="7866389" cy="352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4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CC3B7A-DB06-0CE6-7D5C-407452B9EBBF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400" dirty="0"/>
              <a:t>                          </a:t>
            </a:r>
            <a:r>
              <a:rPr lang="ar-EG" sz="1400" dirty="0"/>
              <a:t> </a:t>
            </a:r>
            <a:r>
              <a:rPr lang="en-US" sz="3200" dirty="0"/>
              <a:t>Table Visualization </a:t>
            </a:r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12746-8765-0263-DADC-84AEBE2D42DC}"/>
              </a:ext>
            </a:extLst>
          </p:cNvPr>
          <p:cNvSpPr txBox="1"/>
          <p:nvPr/>
        </p:nvSpPr>
        <p:spPr>
          <a:xfrm>
            <a:off x="1278864" y="4481447"/>
            <a:ext cx="70973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lvl="0" indent="-342900">
              <a:buFont typeface="Symbol" panose="05050102010706020507" pitchFamily="18" charset="2"/>
              <a:buChar char=""/>
              <a:defRPr sz="2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Table visualization is useful when you want to employ the classic clear-cut style of tables to ensure your audience can grasp the essence of the data quickly. 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1B5C2-5DDC-67CE-C8B4-9A7527413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585" y="868448"/>
            <a:ext cx="8578210" cy="321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4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CC3B7A-DB06-0CE6-7D5C-407452B9EBBF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400" dirty="0"/>
              <a:t>                          </a:t>
            </a:r>
            <a:r>
              <a:rPr lang="ar-EG" sz="1400" dirty="0"/>
              <a:t> </a:t>
            </a:r>
            <a:r>
              <a:rPr lang="en-US" sz="3200" dirty="0"/>
              <a:t>Table Visualization </a:t>
            </a:r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12746-8765-0263-DADC-84AEBE2D42DC}"/>
              </a:ext>
            </a:extLst>
          </p:cNvPr>
          <p:cNvSpPr txBox="1"/>
          <p:nvPr/>
        </p:nvSpPr>
        <p:spPr>
          <a:xfrm>
            <a:off x="1347875" y="4861009"/>
            <a:ext cx="79082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lvl="0" indent="-342900">
              <a:buFont typeface="Symbol" panose="05050102010706020507" pitchFamily="18" charset="2"/>
              <a:buChar char=""/>
              <a:defRPr sz="2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You can even customize the table visualization to improve its aesthetic appeal or aid engagement and comprehension. 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8616F-D8CF-9975-6AC8-9B9776D41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516" y="1152208"/>
            <a:ext cx="5297699" cy="311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3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Combo Chart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86094-93DC-43C7-4817-09A77F88D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01" y="1840950"/>
            <a:ext cx="3117881" cy="31760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64913D-F45F-7C56-A158-5E4DFF0478CD}"/>
              </a:ext>
            </a:extLst>
          </p:cNvPr>
          <p:cNvSpPr/>
          <p:nvPr/>
        </p:nvSpPr>
        <p:spPr>
          <a:xfrm>
            <a:off x="798449" y="1047279"/>
            <a:ext cx="568136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Sales in Regions Through months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58ECC-C679-F572-0322-EFF999D17EFA}"/>
              </a:ext>
            </a:extLst>
          </p:cNvPr>
          <p:cNvSpPr/>
          <p:nvPr/>
        </p:nvSpPr>
        <p:spPr>
          <a:xfrm>
            <a:off x="7931386" y="5037225"/>
            <a:ext cx="25453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Quantity Sold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A1264D-5FE5-E206-C93E-D9CA153D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285" y="1339666"/>
            <a:ext cx="3105513" cy="353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7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Combo Chart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894D81-2244-D898-3593-844539A5F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493" y="937865"/>
            <a:ext cx="8869013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5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Combo Chart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917402-23A4-B15B-6444-51A07BE5C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67" y="770033"/>
            <a:ext cx="9793067" cy="3600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1B696-12A8-17C5-E349-EB7B28C1185A}"/>
              </a:ext>
            </a:extLst>
          </p:cNvPr>
          <p:cNvSpPr txBox="1"/>
          <p:nvPr/>
        </p:nvSpPr>
        <p:spPr>
          <a:xfrm>
            <a:off x="3066472" y="4576770"/>
            <a:ext cx="86464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 combo chart is a dynamic combination of a </a:t>
            </a:r>
            <a:r>
              <a:rPr lang="en-US" sz="24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line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and a </a:t>
            </a:r>
            <a:r>
              <a:rPr lang="en-US" sz="24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column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chart, allowing you to visually represent two different, yet interconnected data points.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362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3E6E5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9159C-D576-A8CD-2D14-B9586956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117ACAD-8092-D944-7CDB-FF81F1E909F5}"/>
              </a:ext>
            </a:extLst>
          </p:cNvPr>
          <p:cNvGrpSpPr/>
          <p:nvPr/>
        </p:nvGrpSpPr>
        <p:grpSpPr>
          <a:xfrm>
            <a:off x="1378226" y="795384"/>
            <a:ext cx="5248242" cy="1036307"/>
            <a:chOff x="1378226" y="795384"/>
            <a:chExt cx="5248242" cy="103630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53F1B0B-BE67-F0B4-8162-C5421AA9BE11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75BD32-5F38-C635-D9B1-E9A2D7756326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A76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0B6DE4-B5A2-E414-23B8-3A14ADD39B81}"/>
                </a:ext>
              </a:extLst>
            </p:cNvPr>
            <p:cNvSpPr/>
            <p:nvPr/>
          </p:nvSpPr>
          <p:spPr>
            <a:xfrm>
              <a:off x="1378226" y="1113182"/>
              <a:ext cx="4505739" cy="662609"/>
            </a:xfrm>
            <a:prstGeom prst="rect">
              <a:avLst/>
            </a:prstGeom>
            <a:gradFill flip="none" rotWithShape="1">
              <a:gsLst>
                <a:gs pos="100000">
                  <a:srgbClr val="D48D3E"/>
                </a:gs>
                <a:gs pos="0">
                  <a:srgbClr val="FAC86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F1F0E24-41E8-2956-02D4-83FA3A7D86FA}"/>
                </a:ext>
              </a:extLst>
            </p:cNvPr>
            <p:cNvGrpSpPr/>
            <p:nvPr/>
          </p:nvGrpSpPr>
          <p:grpSpPr>
            <a:xfrm>
              <a:off x="5592288" y="1513843"/>
              <a:ext cx="390125" cy="205592"/>
              <a:chOff x="5592288" y="1513843"/>
              <a:chExt cx="390125" cy="20559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F25095D-1197-F6D8-6E7C-D0DF58190117}"/>
                  </a:ext>
                </a:extLst>
              </p:cNvPr>
              <p:cNvSpPr/>
              <p:nvPr/>
            </p:nvSpPr>
            <p:spPr>
              <a:xfrm>
                <a:off x="5592288" y="1513843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BD48F"/>
                  </a:gs>
                  <a:gs pos="14000">
                    <a:srgbClr val="A76124"/>
                  </a:gs>
                  <a:gs pos="100000">
                    <a:srgbClr val="CE8537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ECCB7E3-1036-AC3A-9E9C-7C2C786B70DA}"/>
                  </a:ext>
                </a:extLst>
              </p:cNvPr>
              <p:cNvSpPr/>
              <p:nvPr/>
            </p:nvSpPr>
            <p:spPr>
              <a:xfrm rot="16200000" flipH="1">
                <a:off x="5760363" y="1592803"/>
                <a:ext cx="107266" cy="11464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A761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B17264-5ECA-B754-5E7C-90122A6988EB}"/>
                </a:ext>
              </a:extLst>
            </p:cNvPr>
            <p:cNvSpPr/>
            <p:nvPr/>
          </p:nvSpPr>
          <p:spPr>
            <a:xfrm>
              <a:off x="5754679" y="1214955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DD8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C3C79C1-BE54-7E5B-A116-4B94CEA1AC72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BD48F"/>
                </a:gs>
                <a:gs pos="100000">
                  <a:srgbClr val="CE8537"/>
                </a:gs>
                <a:gs pos="0">
                  <a:srgbClr val="FAC86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7D71ED-6E8D-8A97-2B9E-5F952E8031D0}"/>
              </a:ext>
            </a:extLst>
          </p:cNvPr>
          <p:cNvGrpSpPr/>
          <p:nvPr/>
        </p:nvGrpSpPr>
        <p:grpSpPr>
          <a:xfrm>
            <a:off x="1378226" y="2232512"/>
            <a:ext cx="4486150" cy="1036307"/>
            <a:chOff x="2140318" y="795384"/>
            <a:chExt cx="4486150" cy="10363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F60B55-C5FF-B3CD-A872-2FC3C9574AA3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4B2DC7-9C14-AB20-4CCB-13366920E2B0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D0193E-69C2-A348-2078-0693CF73E0A4}"/>
                </a:ext>
              </a:extLst>
            </p:cNvPr>
            <p:cNvSpPr/>
            <p:nvPr/>
          </p:nvSpPr>
          <p:spPr>
            <a:xfrm>
              <a:off x="2140318" y="1113182"/>
              <a:ext cx="3743647" cy="662609"/>
            </a:xfrm>
            <a:prstGeom prst="rect">
              <a:avLst/>
            </a:prstGeom>
            <a:gradFill flip="none" rotWithShape="1">
              <a:gsLst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07CD004-1BAD-E2F2-C64B-45CBD11AEE6B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4C2B5F1-B157-B7E2-A87C-599198CDD3A1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1DFFC4"/>
                  </a:gs>
                  <a:gs pos="14000">
                    <a:srgbClr val="004846"/>
                  </a:gs>
                  <a:gs pos="100000">
                    <a:srgbClr val="00CC99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6BBBEEA-CAE0-5C49-8809-A30E2B76DC56}"/>
                  </a:ext>
                </a:extLst>
              </p:cNvPr>
              <p:cNvSpPr/>
              <p:nvPr/>
            </p:nvSpPr>
            <p:spPr>
              <a:xfrm rot="16200000" flipH="1">
                <a:off x="5750509" y="1595010"/>
                <a:ext cx="113947" cy="109463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004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3D3EB46-4E95-4377-659F-DE01AA914E44}"/>
                </a:ext>
              </a:extLst>
            </p:cNvPr>
            <p:cNvSpPr/>
            <p:nvPr/>
          </p:nvSpPr>
          <p:spPr>
            <a:xfrm>
              <a:off x="5754500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008E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ACB6934-AD41-C9AF-2EEA-FC3148C2EFE5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1DFFC4"/>
                </a:gs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8831EE3-E908-DCBD-B61A-8D5670B4C7AF}"/>
              </a:ext>
            </a:extLst>
          </p:cNvPr>
          <p:cNvGrpSpPr/>
          <p:nvPr/>
        </p:nvGrpSpPr>
        <p:grpSpPr>
          <a:xfrm>
            <a:off x="1378227" y="3669640"/>
            <a:ext cx="6305974" cy="1036307"/>
            <a:chOff x="320494" y="795384"/>
            <a:chExt cx="6305974" cy="103630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16EC7E-BE9E-AA5B-90E1-6C333612270D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7A74A5C-F95B-D7A4-10E9-8741FC7C4619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B289D93-07A5-BF85-5598-2C2EB624CC23}"/>
                </a:ext>
              </a:extLst>
            </p:cNvPr>
            <p:cNvSpPr/>
            <p:nvPr/>
          </p:nvSpPr>
          <p:spPr>
            <a:xfrm>
              <a:off x="320494" y="1113182"/>
              <a:ext cx="5563472" cy="662609"/>
            </a:xfrm>
            <a:prstGeom prst="rect">
              <a:avLst/>
            </a:prstGeom>
            <a:gradFill flip="none" rotWithShape="1">
              <a:gsLst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B2354CD-E062-1E32-86B2-6CCF2EEC8AD9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7F485D7-A5D5-C750-2869-151F6477E39B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3BB0FF"/>
                  </a:gs>
                  <a:gs pos="14000">
                    <a:srgbClr val="00458A"/>
                  </a:gs>
                  <a:gs pos="100000">
                    <a:srgbClr val="00458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0B751D6-FDD7-34FE-8726-B59516232C33}"/>
                  </a:ext>
                </a:extLst>
              </p:cNvPr>
              <p:cNvSpPr/>
              <p:nvPr/>
            </p:nvSpPr>
            <p:spPr>
              <a:xfrm rot="16200000" flipH="1">
                <a:off x="5741094" y="1594727"/>
                <a:ext cx="120627" cy="103349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2858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04CC271-D0C3-9CF0-ED3B-CA0430A35FA8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81C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9E40A23-0CB7-47F9-40FA-5242BB77D5E7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3BB0FF"/>
                </a:gs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D886E7F-78D7-6D58-6823-ACA97A4E15C5}"/>
              </a:ext>
            </a:extLst>
          </p:cNvPr>
          <p:cNvGrpSpPr/>
          <p:nvPr/>
        </p:nvGrpSpPr>
        <p:grpSpPr>
          <a:xfrm>
            <a:off x="1378226" y="5106767"/>
            <a:ext cx="3372233" cy="1031529"/>
            <a:chOff x="3266141" y="795384"/>
            <a:chExt cx="3372233" cy="103152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DF1B75B-3B25-BE6A-8A3B-4265432C96DB}"/>
                </a:ext>
              </a:extLst>
            </p:cNvPr>
            <p:cNvSpPr/>
            <p:nvPr/>
          </p:nvSpPr>
          <p:spPr>
            <a:xfrm flipH="1">
              <a:off x="5791874" y="1039957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22FA6AC-87C2-207C-1460-935035BF617A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CE7E37-48B7-1EF0-9819-9881B9E02D58}"/>
                </a:ext>
              </a:extLst>
            </p:cNvPr>
            <p:cNvSpPr/>
            <p:nvPr/>
          </p:nvSpPr>
          <p:spPr>
            <a:xfrm>
              <a:off x="3266141" y="1113182"/>
              <a:ext cx="2617824" cy="662609"/>
            </a:xfrm>
            <a:prstGeom prst="rect">
              <a:avLst/>
            </a:prstGeom>
            <a:gradFill flip="none" rotWithShape="1">
              <a:gsLst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DC241F4-C3C8-4AAE-CF1B-00A1594EF894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D519595-6C53-3C95-ACC6-ECDF0B564F28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1DFF"/>
                  </a:gs>
                  <a:gs pos="14000">
                    <a:srgbClr val="500050"/>
                  </a:gs>
                  <a:gs pos="100000">
                    <a:srgbClr val="80008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E871B8E-D945-31BE-02A0-5AC4FB2173D1}"/>
                  </a:ext>
                </a:extLst>
              </p:cNvPr>
              <p:cNvSpPr/>
              <p:nvPr/>
            </p:nvSpPr>
            <p:spPr>
              <a:xfrm rot="16200000" flipH="1">
                <a:off x="5744692" y="1607018"/>
                <a:ext cx="104738" cy="9465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1A00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033926B-D9CE-E82F-728C-DA3C29FAF639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633253A-C356-AFE6-3E99-B59EBD37714A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F1DFF"/>
                </a:gs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AFE4D70-2A60-0DC8-A5A5-C9A1441B6816}"/>
              </a:ext>
            </a:extLst>
          </p:cNvPr>
          <p:cNvSpPr/>
          <p:nvPr/>
        </p:nvSpPr>
        <p:spPr>
          <a:xfrm>
            <a:off x="1058179" y="407963"/>
            <a:ext cx="507102" cy="6147582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outerShdw blurRad="1397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614CA2-52BC-C9F4-0176-B3BFE5DA5D9F}"/>
              </a:ext>
            </a:extLst>
          </p:cNvPr>
          <p:cNvSpPr/>
          <p:nvPr/>
        </p:nvSpPr>
        <p:spPr>
          <a:xfrm>
            <a:off x="618979" y="119575"/>
            <a:ext cx="954702" cy="67384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FEAF7-4401-0075-3102-086046426BC5}"/>
              </a:ext>
            </a:extLst>
          </p:cNvPr>
          <p:cNvSpPr txBox="1"/>
          <p:nvPr/>
        </p:nvSpPr>
        <p:spPr>
          <a:xfrm>
            <a:off x="1669276" y="1216529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BBAB01-1BAC-AEBC-3B7F-524B6E1737E5}"/>
              </a:ext>
            </a:extLst>
          </p:cNvPr>
          <p:cNvSpPr txBox="1"/>
          <p:nvPr/>
        </p:nvSpPr>
        <p:spPr>
          <a:xfrm>
            <a:off x="1665326" y="263663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4FC70A-3676-0A07-F743-B462AABCE378}"/>
              </a:ext>
            </a:extLst>
          </p:cNvPr>
          <p:cNvSpPr txBox="1"/>
          <p:nvPr/>
        </p:nvSpPr>
        <p:spPr>
          <a:xfrm>
            <a:off x="1661376" y="4084883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CE3D1F-17C5-6955-B333-6B0C11DD3B04}"/>
              </a:ext>
            </a:extLst>
          </p:cNvPr>
          <p:cNvSpPr txBox="1"/>
          <p:nvPr/>
        </p:nvSpPr>
        <p:spPr>
          <a:xfrm>
            <a:off x="1657426" y="553312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08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A6C2C46-6F6C-3B42-DA62-B480A9FE4618}"/>
              </a:ext>
            </a:extLst>
          </p:cNvPr>
          <p:cNvGrpSpPr/>
          <p:nvPr/>
        </p:nvGrpSpPr>
        <p:grpSpPr>
          <a:xfrm>
            <a:off x="6470402" y="1165735"/>
            <a:ext cx="1057751" cy="400110"/>
            <a:chOff x="6470402" y="1165735"/>
            <a:chExt cx="1057751" cy="40011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FD208FDA-FA7F-5C99-2EA9-BA41E24DCF8A}"/>
                </a:ext>
              </a:extLst>
            </p:cNvPr>
            <p:cNvSpPr/>
            <p:nvPr/>
          </p:nvSpPr>
          <p:spPr>
            <a:xfrm rot="16200000">
              <a:off x="6449597" y="1235760"/>
              <a:ext cx="301671" cy="260061"/>
            </a:xfrm>
            <a:prstGeom prst="triangle">
              <a:avLst/>
            </a:prstGeom>
            <a:solidFill>
              <a:srgbClr val="DB9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37C1344-4481-69F9-162A-F9CB1D775B08}"/>
                </a:ext>
              </a:extLst>
            </p:cNvPr>
            <p:cNvSpPr txBox="1"/>
            <p:nvPr/>
          </p:nvSpPr>
          <p:spPr>
            <a:xfrm>
              <a:off x="6681578" y="1165735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1D48D8B-40B6-6F90-1BF5-5F33F7F4298C}"/>
              </a:ext>
            </a:extLst>
          </p:cNvPr>
          <p:cNvGrpSpPr/>
          <p:nvPr/>
        </p:nvGrpSpPr>
        <p:grpSpPr>
          <a:xfrm>
            <a:off x="5623902" y="2611664"/>
            <a:ext cx="1057676" cy="400110"/>
            <a:chOff x="5623902" y="2611664"/>
            <a:chExt cx="1057676" cy="400110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96903DBB-9DAB-FB69-0E5B-343489A551E7}"/>
                </a:ext>
              </a:extLst>
            </p:cNvPr>
            <p:cNvSpPr/>
            <p:nvPr/>
          </p:nvSpPr>
          <p:spPr>
            <a:xfrm rot="16200000">
              <a:off x="5603097" y="2681689"/>
              <a:ext cx="301671" cy="260061"/>
            </a:xfrm>
            <a:prstGeom prst="triangle">
              <a:avLst/>
            </a:prstGeom>
            <a:solidFill>
              <a:srgbClr val="007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2EE219-AC9C-1C85-D0DC-83ABF0B62D33}"/>
                </a:ext>
              </a:extLst>
            </p:cNvPr>
            <p:cNvSpPr txBox="1"/>
            <p:nvPr/>
          </p:nvSpPr>
          <p:spPr>
            <a:xfrm>
              <a:off x="5835003" y="2611664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E494E5B-05DE-989D-CE2A-93EB1F98C4AF}"/>
              </a:ext>
            </a:extLst>
          </p:cNvPr>
          <p:cNvGrpSpPr/>
          <p:nvPr/>
        </p:nvGrpSpPr>
        <p:grpSpPr>
          <a:xfrm>
            <a:off x="7432497" y="4030629"/>
            <a:ext cx="1088234" cy="400110"/>
            <a:chOff x="7432497" y="4030629"/>
            <a:chExt cx="1088234" cy="400110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24F7186-BD74-B897-D502-163D1F21CCCC}"/>
                </a:ext>
              </a:extLst>
            </p:cNvPr>
            <p:cNvSpPr/>
            <p:nvPr/>
          </p:nvSpPr>
          <p:spPr>
            <a:xfrm rot="16200000">
              <a:off x="7411692" y="4100654"/>
              <a:ext cx="301671" cy="260061"/>
            </a:xfrm>
            <a:prstGeom prst="triangle">
              <a:avLst/>
            </a:prstGeom>
            <a:solidFill>
              <a:srgbClr val="006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4836BFF-1C49-20AA-68DC-12C3C85FC6EE}"/>
                </a:ext>
              </a:extLst>
            </p:cNvPr>
            <p:cNvSpPr txBox="1"/>
            <p:nvPr/>
          </p:nvSpPr>
          <p:spPr>
            <a:xfrm>
              <a:off x="7674156" y="403062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F30BCF0-0E08-90C7-308A-03DF1562C4DD}"/>
              </a:ext>
            </a:extLst>
          </p:cNvPr>
          <p:cNvGrpSpPr/>
          <p:nvPr/>
        </p:nvGrpSpPr>
        <p:grpSpPr>
          <a:xfrm>
            <a:off x="4411060" y="5479079"/>
            <a:ext cx="1057617" cy="400110"/>
            <a:chOff x="4411060" y="5479079"/>
            <a:chExt cx="1057617" cy="400110"/>
          </a:xfrm>
        </p:grpSpPr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C4FF3840-4489-2245-CE9B-1379448873E6}"/>
                </a:ext>
              </a:extLst>
            </p:cNvPr>
            <p:cNvSpPr/>
            <p:nvPr/>
          </p:nvSpPr>
          <p:spPr>
            <a:xfrm rot="16200000">
              <a:off x="4390255" y="5549104"/>
              <a:ext cx="301671" cy="260061"/>
            </a:xfrm>
            <a:prstGeom prst="triangle">
              <a:avLst/>
            </a:prstGeom>
            <a:solidFill>
              <a:srgbClr val="9A00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B034061-2DC7-3549-9668-BF8A570AABE0}"/>
                </a:ext>
              </a:extLst>
            </p:cNvPr>
            <p:cNvSpPr txBox="1"/>
            <p:nvPr/>
          </p:nvSpPr>
          <p:spPr>
            <a:xfrm>
              <a:off x="4622102" y="547907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B2D8B9-73E4-088E-A8B5-CA8C0B8C07CA}"/>
              </a:ext>
            </a:extLst>
          </p:cNvPr>
          <p:cNvGrpSpPr/>
          <p:nvPr/>
        </p:nvGrpSpPr>
        <p:grpSpPr>
          <a:xfrm>
            <a:off x="7035003" y="1113182"/>
            <a:ext cx="4037577" cy="954107"/>
            <a:chOff x="7710910" y="689019"/>
            <a:chExt cx="4037577" cy="95410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03C8292-3A32-F480-D8A2-204840A49E4B}"/>
                </a:ext>
              </a:extLst>
            </p:cNvPr>
            <p:cNvSpPr txBox="1"/>
            <p:nvPr/>
          </p:nvSpPr>
          <p:spPr>
            <a:xfrm>
              <a:off x="7710910" y="689019"/>
              <a:ext cx="403757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Card, Multi-row Card, Gauges, KPI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8D551A9-D992-4632-1F8E-713878A938F3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A21DAA4-6AEA-9533-644A-7F9F6F70A304}"/>
              </a:ext>
            </a:extLst>
          </p:cNvPr>
          <p:cNvGrpSpPr/>
          <p:nvPr/>
        </p:nvGrpSpPr>
        <p:grpSpPr>
          <a:xfrm>
            <a:off x="6154370" y="2527158"/>
            <a:ext cx="5853599" cy="792874"/>
            <a:chOff x="7710910" y="689019"/>
            <a:chExt cx="5853599" cy="79287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ED8AEA2-76E7-831C-FD63-FC3EEDA9D533}"/>
                </a:ext>
              </a:extLst>
            </p:cNvPr>
            <p:cNvSpPr txBox="1"/>
            <p:nvPr/>
          </p:nvSpPr>
          <p:spPr>
            <a:xfrm>
              <a:off x="7710910" y="689019"/>
              <a:ext cx="585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Interactive Report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093C39E-33AA-B7D9-F64D-A5CB66C1CE34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2F89212-561E-C3EB-5A6D-979289990274}"/>
              </a:ext>
            </a:extLst>
          </p:cNvPr>
          <p:cNvGrpSpPr/>
          <p:nvPr/>
        </p:nvGrpSpPr>
        <p:grpSpPr>
          <a:xfrm>
            <a:off x="7955549" y="3918991"/>
            <a:ext cx="3909791" cy="954107"/>
            <a:chOff x="7710910" y="689019"/>
            <a:chExt cx="3909791" cy="95410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EBE7E50-992B-FB4C-4590-EB4354FAAD6E}"/>
                </a:ext>
              </a:extLst>
            </p:cNvPr>
            <p:cNvSpPr txBox="1"/>
            <p:nvPr/>
          </p:nvSpPr>
          <p:spPr>
            <a:xfrm>
              <a:off x="7710910" y="689019"/>
              <a:ext cx="39097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Cross-filter and cross-highlight 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CF3C620-F684-03CD-300D-F19E5DD46425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0C296EC-5158-4232-F471-11AAD4248038}"/>
              </a:ext>
            </a:extLst>
          </p:cNvPr>
          <p:cNvGrpSpPr/>
          <p:nvPr/>
        </p:nvGrpSpPr>
        <p:grpSpPr>
          <a:xfrm>
            <a:off x="4874097" y="5395724"/>
            <a:ext cx="4198570" cy="792874"/>
            <a:chOff x="7710911" y="689019"/>
            <a:chExt cx="4198570" cy="79287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011B4CA-C342-D691-64A2-EBDAC3B3CB7A}"/>
                </a:ext>
              </a:extLst>
            </p:cNvPr>
            <p:cNvSpPr txBox="1"/>
            <p:nvPr/>
          </p:nvSpPr>
          <p:spPr>
            <a:xfrm>
              <a:off x="7710911" y="689019"/>
              <a:ext cx="4198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Buttons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BA7AD0D-85B9-499E-2808-6542644F4EB8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DDE06AF-F3A1-9566-2F38-23A3761B95F5}"/>
              </a:ext>
            </a:extLst>
          </p:cNvPr>
          <p:cNvSpPr/>
          <p:nvPr/>
        </p:nvSpPr>
        <p:spPr>
          <a:xfrm rot="16200000">
            <a:off x="-2254163" y="2953715"/>
            <a:ext cx="67384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Module Contents</a:t>
            </a:r>
          </a:p>
        </p:txBody>
      </p:sp>
    </p:spTree>
    <p:extLst>
      <p:ext uri="{BB962C8B-B14F-4D97-AF65-F5344CB8AC3E}">
        <p14:creationId xmlns:p14="http://schemas.microsoft.com/office/powerpoint/2010/main" val="902756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/>
      <p:bldP spid="51" grpId="0"/>
      <p:bldP spid="5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Type of Combo Chart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9D50B-B694-4908-4D15-615414426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6" y="1219267"/>
            <a:ext cx="5496692" cy="3077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048BF7-1134-D58D-296F-95CED4D5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684" y="1326365"/>
            <a:ext cx="5239481" cy="2972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39AE14-E8B9-8254-BEE4-0B1925E2E3A6}"/>
              </a:ext>
            </a:extLst>
          </p:cNvPr>
          <p:cNvSpPr txBox="1"/>
          <p:nvPr/>
        </p:nvSpPr>
        <p:spPr>
          <a:xfrm>
            <a:off x="-618838" y="4572384"/>
            <a:ext cx="568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3" rtl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line and a stacked column chart 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5C1999-2500-B073-ECE6-D6766BAF00E9}"/>
              </a:ext>
            </a:extLst>
          </p:cNvPr>
          <p:cNvSpPr txBox="1"/>
          <p:nvPr/>
        </p:nvSpPr>
        <p:spPr>
          <a:xfrm>
            <a:off x="7121240" y="4572384"/>
            <a:ext cx="4315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 line and a clustered column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5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Line and Stacked Column Chart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FA062B-0507-4913-4605-3CF89C3B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1011341"/>
            <a:ext cx="10745700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3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Line and Stacked Column Chart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F2B22-ED35-DC5A-FA50-7486F3B7F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455" y="1170837"/>
            <a:ext cx="6038273" cy="34687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05A49B-2392-63D2-4E43-B8EAE55A145B}"/>
              </a:ext>
            </a:extLst>
          </p:cNvPr>
          <p:cNvSpPr/>
          <p:nvPr/>
        </p:nvSpPr>
        <p:spPr>
          <a:xfrm>
            <a:off x="2133600" y="4823996"/>
            <a:ext cx="43778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to Create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2DE37F-2686-58B6-7641-C87AB891B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550" y="945488"/>
            <a:ext cx="2323922" cy="48018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4BE376-1DFB-FEC4-8E4A-74CCB6A7E04E}"/>
              </a:ext>
            </a:extLst>
          </p:cNvPr>
          <p:cNvSpPr/>
          <p:nvPr/>
        </p:nvSpPr>
        <p:spPr>
          <a:xfrm>
            <a:off x="8860635" y="4799162"/>
            <a:ext cx="2395529" cy="85401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D97977-B7C2-9983-B3DC-F634FEA420E6}"/>
              </a:ext>
            </a:extLst>
          </p:cNvPr>
          <p:cNvSpPr/>
          <p:nvPr/>
        </p:nvSpPr>
        <p:spPr>
          <a:xfrm>
            <a:off x="2662686" y="4183810"/>
            <a:ext cx="4298831" cy="3278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BA6A0C-C62E-ECB6-C8B1-DEFCBF9E0897}"/>
              </a:ext>
            </a:extLst>
          </p:cNvPr>
          <p:cNvSpPr/>
          <p:nvPr/>
        </p:nvSpPr>
        <p:spPr>
          <a:xfrm>
            <a:off x="8870550" y="2403893"/>
            <a:ext cx="2395529" cy="854015"/>
          </a:xfrm>
          <a:prstGeom prst="rect">
            <a:avLst/>
          </a:prstGeom>
          <a:noFill/>
          <a:ln w="28575" cap="flat" cmpd="sng" algn="ctr">
            <a:solidFill>
              <a:srgbClr val="18519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8B10A4-8A3D-542A-6DDA-8008943509E6}"/>
              </a:ext>
            </a:extLst>
          </p:cNvPr>
          <p:cNvSpPr/>
          <p:nvPr/>
        </p:nvSpPr>
        <p:spPr>
          <a:xfrm>
            <a:off x="1795470" y="1725283"/>
            <a:ext cx="430145" cy="2708694"/>
          </a:xfrm>
          <a:prstGeom prst="rect">
            <a:avLst/>
          </a:prstGeom>
          <a:noFill/>
          <a:ln w="28575" cap="flat" cmpd="sng" algn="ctr">
            <a:solidFill>
              <a:srgbClr val="18519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16DCCC-ED31-D8FE-FF90-997C08F1AAE4}"/>
              </a:ext>
            </a:extLst>
          </p:cNvPr>
          <p:cNvSpPr/>
          <p:nvPr/>
        </p:nvSpPr>
        <p:spPr>
          <a:xfrm>
            <a:off x="8834746" y="3399874"/>
            <a:ext cx="2395529" cy="854015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C61F8A-11FD-1B83-8BAF-E621BA764886}"/>
              </a:ext>
            </a:extLst>
          </p:cNvPr>
          <p:cNvSpPr/>
          <p:nvPr/>
        </p:nvSpPr>
        <p:spPr>
          <a:xfrm>
            <a:off x="7367177" y="1802921"/>
            <a:ext cx="430145" cy="2708694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0F5887-B737-06F9-FDF6-B964813C980E}"/>
              </a:ext>
            </a:extLst>
          </p:cNvPr>
          <p:cNvSpPr/>
          <p:nvPr/>
        </p:nvSpPr>
        <p:spPr>
          <a:xfrm>
            <a:off x="8813321" y="1006422"/>
            <a:ext cx="2395529" cy="85401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9197BF-0FDD-EFA9-5F0B-7AD30DB82435}"/>
              </a:ext>
            </a:extLst>
          </p:cNvPr>
          <p:cNvSpPr/>
          <p:nvPr/>
        </p:nvSpPr>
        <p:spPr>
          <a:xfrm rot="5400000">
            <a:off x="2970318" y="125087"/>
            <a:ext cx="250167" cy="270869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3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Line and Clustered Column Chart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F71C4-EB14-FE76-0F06-5D861C4ED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1252233"/>
            <a:ext cx="10974332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4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742BD-BB25-5A07-1CE2-30FA7A8D3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36" y="865134"/>
            <a:ext cx="8802328" cy="490606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Line and Clustered Column Chart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5A49B-2392-63D2-4E43-B8EAE55A145B}"/>
              </a:ext>
            </a:extLst>
          </p:cNvPr>
          <p:cNvSpPr/>
          <p:nvPr/>
        </p:nvSpPr>
        <p:spPr>
          <a:xfrm>
            <a:off x="326007" y="5199764"/>
            <a:ext cx="2562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922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742BD-BB25-5A07-1CE2-30FA7A8D3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91" y="948261"/>
            <a:ext cx="6691782" cy="372972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Line and Clustered Column Chart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5A49B-2392-63D2-4E43-B8EAE55A145B}"/>
              </a:ext>
            </a:extLst>
          </p:cNvPr>
          <p:cNvSpPr/>
          <p:nvPr/>
        </p:nvSpPr>
        <p:spPr>
          <a:xfrm>
            <a:off x="1791975" y="4986409"/>
            <a:ext cx="43778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to Create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37075-5F04-4B76-E572-BA6B0CBC8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005" y="948261"/>
            <a:ext cx="2277740" cy="470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2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Matrix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3F6DC-01D0-3E6A-FDDF-0AA2D0167CFD}"/>
              </a:ext>
            </a:extLst>
          </p:cNvPr>
          <p:cNvSpPr txBox="1"/>
          <p:nvPr/>
        </p:nvSpPr>
        <p:spPr>
          <a:xfrm>
            <a:off x="873424" y="918187"/>
            <a:ext cx="10030365" cy="1249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matrix visual is similar to a table but has key features that allow the report designer to communicate multiple levels of information in the data.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7A0B47-7377-4DBE-3172-6E3CF3A46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334" y="1648639"/>
            <a:ext cx="2276164" cy="3994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6257EF-0D92-125B-08AC-A2010784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504" y="1954464"/>
            <a:ext cx="3784119" cy="369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5030A9-90F3-7A0C-2020-1C4D0552F812}"/>
              </a:ext>
            </a:extLst>
          </p:cNvPr>
          <p:cNvSpPr/>
          <p:nvPr/>
        </p:nvSpPr>
        <p:spPr>
          <a:xfrm>
            <a:off x="2984740" y="1880558"/>
            <a:ext cx="2415396" cy="7591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1DFB5B-04CA-7AD8-5AAB-C25D22CC3037}"/>
              </a:ext>
            </a:extLst>
          </p:cNvPr>
          <p:cNvSpPr/>
          <p:nvPr/>
        </p:nvSpPr>
        <p:spPr>
          <a:xfrm>
            <a:off x="6869503" y="1954464"/>
            <a:ext cx="3094005" cy="57067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1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Matrix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3F6DC-01D0-3E6A-FDDF-0AA2D0167CFD}"/>
              </a:ext>
            </a:extLst>
          </p:cNvPr>
          <p:cNvSpPr txBox="1"/>
          <p:nvPr/>
        </p:nvSpPr>
        <p:spPr>
          <a:xfrm>
            <a:off x="873424" y="918187"/>
            <a:ext cx="10030365" cy="1644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table supports two dimensions, and the data is flat, meaning duplicate values are displayed and not aggregated. On the other hand, a matrix makes it easier to display data meaningfully across multiple dimensions because it supports a stepped layout.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A74988-451D-56D5-9F45-E019A3A3EEBD}"/>
              </a:ext>
            </a:extLst>
          </p:cNvPr>
          <p:cNvGrpSpPr/>
          <p:nvPr/>
        </p:nvGrpSpPr>
        <p:grpSpPr>
          <a:xfrm>
            <a:off x="3046333" y="2820837"/>
            <a:ext cx="1801711" cy="3161573"/>
            <a:chOff x="3046333" y="2820837"/>
            <a:chExt cx="1801711" cy="31615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D43987-FC0E-0CFA-7528-77DD02808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6333" y="2820837"/>
              <a:ext cx="1801711" cy="316157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2178CA-6304-6EB2-E902-D572D446F96B}"/>
                </a:ext>
              </a:extLst>
            </p:cNvPr>
            <p:cNvSpPr/>
            <p:nvPr/>
          </p:nvSpPr>
          <p:spPr>
            <a:xfrm>
              <a:off x="3046333" y="3053751"/>
              <a:ext cx="1801711" cy="53483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F6EE7A-9961-6697-C3CC-4FECD2D6D943}"/>
              </a:ext>
            </a:extLst>
          </p:cNvPr>
          <p:cNvGrpSpPr/>
          <p:nvPr/>
        </p:nvGrpSpPr>
        <p:grpSpPr>
          <a:xfrm>
            <a:off x="6869504" y="3038830"/>
            <a:ext cx="3163017" cy="3088398"/>
            <a:chOff x="6869504" y="3038830"/>
            <a:chExt cx="3163017" cy="30883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8432D9-A549-9205-305D-06FF039E9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9504" y="3038830"/>
              <a:ext cx="3163017" cy="308839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EA5623-C508-15D8-2EF5-71233DC67F5F}"/>
                </a:ext>
              </a:extLst>
            </p:cNvPr>
            <p:cNvSpPr/>
            <p:nvPr/>
          </p:nvSpPr>
          <p:spPr>
            <a:xfrm>
              <a:off x="6869504" y="3286663"/>
              <a:ext cx="764873" cy="227163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2674F0-765F-E92D-CC72-B235E061D323}"/>
                </a:ext>
              </a:extLst>
            </p:cNvPr>
            <p:cNvSpPr/>
            <p:nvPr/>
          </p:nvSpPr>
          <p:spPr>
            <a:xfrm>
              <a:off x="7556742" y="3059502"/>
              <a:ext cx="1759786" cy="22716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87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Matrix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3F6DC-01D0-3E6A-FDDF-0AA2D0167CFD}"/>
              </a:ext>
            </a:extLst>
          </p:cNvPr>
          <p:cNvSpPr txBox="1"/>
          <p:nvPr/>
        </p:nvSpPr>
        <p:spPr>
          <a:xfrm>
            <a:off x="976941" y="555877"/>
            <a:ext cx="10030365" cy="1380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200" dirty="0">
              <a:effectLst/>
              <a:highlight>
                <a:srgbClr val="FFFFFF"/>
              </a:highlight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Unlike the table, the matrix automatically aggregates the data, enabling the viewer to drill down into the detail.</a:t>
            </a:r>
            <a:endParaRPr lang="en-US" sz="3200" dirty="0">
              <a:effectLst/>
              <a:highlight>
                <a:srgbClr val="FFFFFF"/>
              </a:highlight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58F8B7-1B9D-BC06-2DEB-9A5009413A2A}"/>
              </a:ext>
            </a:extLst>
          </p:cNvPr>
          <p:cNvGrpSpPr/>
          <p:nvPr/>
        </p:nvGrpSpPr>
        <p:grpSpPr>
          <a:xfrm>
            <a:off x="6584832" y="2348717"/>
            <a:ext cx="3163017" cy="3097023"/>
            <a:chOff x="6869504" y="3038830"/>
            <a:chExt cx="3163017" cy="30970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050EDA9-16F6-7196-064F-8202FD524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9504" y="3038830"/>
              <a:ext cx="3163017" cy="308839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366210-4723-7CFD-953B-3BF00EFF4948}"/>
                </a:ext>
              </a:extLst>
            </p:cNvPr>
            <p:cNvSpPr/>
            <p:nvPr/>
          </p:nvSpPr>
          <p:spPr>
            <a:xfrm>
              <a:off x="9532189" y="3278037"/>
              <a:ext cx="500332" cy="22428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C99A6C-8323-27D5-065F-56654E319044}"/>
                </a:ext>
              </a:extLst>
            </p:cNvPr>
            <p:cNvSpPr/>
            <p:nvPr/>
          </p:nvSpPr>
          <p:spPr>
            <a:xfrm>
              <a:off x="7634377" y="5978105"/>
              <a:ext cx="1828798" cy="15774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643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Matrix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0EDA9-16F6-7196-064F-8202FD52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345" y="1123766"/>
            <a:ext cx="4871047" cy="475613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151985E-339A-C92E-ED13-CED681607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544" y="1522702"/>
            <a:ext cx="2289913" cy="39582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80615C-CFB0-DAA8-114F-82EB1F99F403}"/>
              </a:ext>
            </a:extLst>
          </p:cNvPr>
          <p:cNvSpPr/>
          <p:nvPr/>
        </p:nvSpPr>
        <p:spPr>
          <a:xfrm>
            <a:off x="8238226" y="1595887"/>
            <a:ext cx="2078966" cy="69011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07140E-4057-FB53-D69C-9174B6B428E7}"/>
              </a:ext>
            </a:extLst>
          </p:cNvPr>
          <p:cNvSpPr/>
          <p:nvPr/>
        </p:nvSpPr>
        <p:spPr>
          <a:xfrm>
            <a:off x="1245080" y="1123766"/>
            <a:ext cx="1230701" cy="475613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D5FA42-7774-E11D-BBB3-D849EEB015FC}"/>
              </a:ext>
            </a:extLst>
          </p:cNvPr>
          <p:cNvSpPr/>
          <p:nvPr/>
        </p:nvSpPr>
        <p:spPr>
          <a:xfrm>
            <a:off x="8219017" y="2800218"/>
            <a:ext cx="2078966" cy="788371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26FB86-125B-6C63-8DC6-A989EECED10E}"/>
              </a:ext>
            </a:extLst>
          </p:cNvPr>
          <p:cNvSpPr/>
          <p:nvPr/>
        </p:nvSpPr>
        <p:spPr>
          <a:xfrm>
            <a:off x="2475780" y="1123767"/>
            <a:ext cx="2794959" cy="398935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578A0-AE35-0848-FD7F-DF6F8282BB3E}"/>
              </a:ext>
            </a:extLst>
          </p:cNvPr>
          <p:cNvSpPr/>
          <p:nvPr/>
        </p:nvSpPr>
        <p:spPr>
          <a:xfrm>
            <a:off x="8219017" y="4082679"/>
            <a:ext cx="2078966" cy="78837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FED92B-281A-A8F3-A566-D81F1C544534}"/>
              </a:ext>
            </a:extLst>
          </p:cNvPr>
          <p:cNvSpPr/>
          <p:nvPr/>
        </p:nvSpPr>
        <p:spPr>
          <a:xfrm>
            <a:off x="3136680" y="2518255"/>
            <a:ext cx="848724" cy="281964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6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9884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 What are visualizations?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DBFEE-D219-991A-71A6-8E6EF9CC6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79" y="889116"/>
            <a:ext cx="5277587" cy="45440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1F8CD2-D362-2BA2-2FC3-50B642841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75688"/>
            <a:ext cx="5268060" cy="676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320FDB-63DE-B143-AB3F-927B22F99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88028"/>
            <a:ext cx="2800741" cy="590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E4F36C-DDE7-7D3B-43CB-712CBA4AB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104" y="3114631"/>
            <a:ext cx="3191320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8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</a:t>
            </a:r>
            <a:r>
              <a:rPr lang="en-US" sz="3600" dirty="0" err="1"/>
              <a:t>Treemap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5D88A-3964-3739-9AA1-AD9E844E3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758488"/>
            <a:ext cx="9945488" cy="3467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152985-5C38-4AAD-91D7-B41ED0109177}"/>
              </a:ext>
            </a:extLst>
          </p:cNvPr>
          <p:cNvSpPr txBox="1"/>
          <p:nvPr/>
        </p:nvSpPr>
        <p:spPr>
          <a:xfrm>
            <a:off x="2484581" y="4493599"/>
            <a:ext cx="83589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</a:rPr>
              <a:t>T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reemaps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are another helpful tool for illustrating your 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proportional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694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</a:t>
            </a:r>
            <a:r>
              <a:rPr lang="en-US" sz="3600" dirty="0" err="1"/>
              <a:t>Treemap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52985-5C38-4AAD-91D7-B41ED0109177}"/>
              </a:ext>
            </a:extLst>
          </p:cNvPr>
          <p:cNvSpPr txBox="1"/>
          <p:nvPr/>
        </p:nvSpPr>
        <p:spPr>
          <a:xfrm>
            <a:off x="2484581" y="4493599"/>
            <a:ext cx="83589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Instead of circles,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treemaps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use 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rectangles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to display your data, making the best use of 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space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in your reports and add variety by displaying data in new and exciting ways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BA4A8-9320-6A5E-E0F2-BBE16E31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144" y="1012792"/>
            <a:ext cx="8171967" cy="322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8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</a:t>
            </a:r>
            <a:r>
              <a:rPr lang="en-US" sz="3600" dirty="0" err="1"/>
              <a:t>Treemap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52985-5C38-4AAD-91D7-B41ED0109177}"/>
              </a:ext>
            </a:extLst>
          </p:cNvPr>
          <p:cNvSpPr txBox="1"/>
          <p:nvPr/>
        </p:nvSpPr>
        <p:spPr>
          <a:xfrm>
            <a:off x="1477816" y="5103199"/>
            <a:ext cx="83589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Add Variety.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</a:rPr>
              <a:t>Make full use of report space.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8ECBF-5DE3-BD4D-1419-937910F7E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54" y="758488"/>
            <a:ext cx="6779491" cy="365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</a:t>
            </a:r>
            <a:r>
              <a:rPr lang="en-US" sz="3600" dirty="0" err="1"/>
              <a:t>Treemap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8D669-A705-36CC-BFF9-AD20AE8C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764" y="845088"/>
            <a:ext cx="7616872" cy="3252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D4FA2E-B48A-2E9A-EFA3-D502EE715C33}"/>
              </a:ext>
            </a:extLst>
          </p:cNvPr>
          <p:cNvSpPr txBox="1"/>
          <p:nvPr/>
        </p:nvSpPr>
        <p:spPr>
          <a:xfrm>
            <a:off x="2253671" y="4807635"/>
            <a:ext cx="86729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Treemap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is a visual used to display </a:t>
            </a:r>
            <a:r>
              <a:rPr lang="en-US" sz="24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hierarchical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data or data that's organized in a tree like structure as nested rectangles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509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</a:t>
            </a:r>
            <a:r>
              <a:rPr lang="en-US" sz="3600" dirty="0" err="1"/>
              <a:t>Treemap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4FA2E-B48A-2E9A-EFA3-D502EE715C33}"/>
              </a:ext>
            </a:extLst>
          </p:cNvPr>
          <p:cNvSpPr txBox="1"/>
          <p:nvPr/>
        </p:nvSpPr>
        <p:spPr>
          <a:xfrm>
            <a:off x="500909" y="1373932"/>
            <a:ext cx="2992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entire chart represents the total dataset or tree.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0E02D-78D6-F33D-9BBA-07D0FAC4E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873" y="864847"/>
            <a:ext cx="3925671" cy="3730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E606FD-3A6C-D852-8469-BCB4D32A7744}"/>
              </a:ext>
            </a:extLst>
          </p:cNvPr>
          <p:cNvSpPr txBox="1"/>
          <p:nvPr/>
        </p:nvSpPr>
        <p:spPr>
          <a:xfrm>
            <a:off x="8370832" y="4664732"/>
            <a:ext cx="36179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Each 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rectangle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or branch represents a 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portion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of the whole tree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4DE320-8744-4DBD-2256-A3CECDAEB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315" y="983703"/>
            <a:ext cx="3696230" cy="360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9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</a:t>
            </a:r>
            <a:r>
              <a:rPr lang="en-US" sz="3600" dirty="0" err="1"/>
              <a:t>Treemap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3F10EF-F9E5-01DA-4877-FF6FB72DB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1156970"/>
            <a:ext cx="12155596" cy="4544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ADF1F3-03AC-6407-ECBF-759845E1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2" y="1095049"/>
            <a:ext cx="12155596" cy="4667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B5A406-F637-30F2-9E07-DDF357B1E6B9}"/>
              </a:ext>
            </a:extLst>
          </p:cNvPr>
          <p:cNvSpPr txBox="1"/>
          <p:nvPr/>
        </p:nvSpPr>
        <p:spPr>
          <a:xfrm>
            <a:off x="9485745" y="5020071"/>
            <a:ext cx="23647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Each 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rectangle size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corresponds to the 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value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or size of the data it represents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85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F9DDA96-7D03-472B-1462-59CEC4306AB6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</a:t>
            </a:r>
            <a:r>
              <a:rPr lang="en-US" sz="3600" dirty="0" err="1"/>
              <a:t>Treemap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61978-29E8-4813-AE3C-5EF0A79B9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54" y="758488"/>
            <a:ext cx="6663953" cy="2822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5C1131-893B-B161-5E06-1CB723FE097E}"/>
              </a:ext>
            </a:extLst>
          </p:cNvPr>
          <p:cNvSpPr txBox="1"/>
          <p:nvPr/>
        </p:nvSpPr>
        <p:spPr>
          <a:xfrm>
            <a:off x="2503054" y="3994880"/>
            <a:ext cx="755534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Pie and donut charts can become cluttered and difficult to read when dealing with: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 Many categories of variables, or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When the differences between data points are small. </a:t>
            </a:r>
          </a:p>
        </p:txBody>
      </p:sp>
    </p:spTree>
    <p:extLst>
      <p:ext uri="{BB962C8B-B14F-4D97-AF65-F5344CB8AC3E}">
        <p14:creationId xmlns:p14="http://schemas.microsoft.com/office/powerpoint/2010/main" val="413513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D83AE7-0010-9621-0485-65236D1B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55" y="945817"/>
            <a:ext cx="6444000" cy="3580001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3630ED2-033E-B2EF-D4EF-1BD10D4F9E4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</a:t>
            </a:r>
            <a:r>
              <a:rPr lang="en-US" sz="3600" dirty="0" err="1"/>
              <a:t>Treemap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C08C2-490B-F4A6-CDA2-35FC9A7B3050}"/>
              </a:ext>
            </a:extLst>
          </p:cNvPr>
          <p:cNvSpPr/>
          <p:nvPr/>
        </p:nvSpPr>
        <p:spPr>
          <a:xfrm>
            <a:off x="0" y="758488"/>
            <a:ext cx="2562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0BA7D2-520C-7292-C802-C80312B0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254" y="758488"/>
            <a:ext cx="6588015" cy="497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4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3630ED2-033E-B2EF-D4EF-1BD10D4F9E44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</a:t>
            </a:r>
            <a:r>
              <a:rPr lang="en-US" sz="3600" dirty="0" err="1"/>
              <a:t>Treemap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9AD21-1195-165F-D9A1-587A4751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339" y="1296927"/>
            <a:ext cx="2214708" cy="3810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0E1001-6C5E-A9A3-0E50-A8550F00B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09" y="1109174"/>
            <a:ext cx="7686290" cy="46396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9D469D-1BB4-1A81-F2D2-07137F0F5CA9}"/>
              </a:ext>
            </a:extLst>
          </p:cNvPr>
          <p:cNvSpPr/>
          <p:nvPr/>
        </p:nvSpPr>
        <p:spPr>
          <a:xfrm>
            <a:off x="9344339" y="1296927"/>
            <a:ext cx="2214708" cy="7584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883DA6-802C-3166-4D9F-9D2BE16E4560}"/>
              </a:ext>
            </a:extLst>
          </p:cNvPr>
          <p:cNvSpPr/>
          <p:nvPr/>
        </p:nvSpPr>
        <p:spPr>
          <a:xfrm>
            <a:off x="723603" y="1214696"/>
            <a:ext cx="1003780" cy="25439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F240DC-B9A6-01DF-5464-A7CB6BDDA838}"/>
              </a:ext>
            </a:extLst>
          </p:cNvPr>
          <p:cNvSpPr/>
          <p:nvPr/>
        </p:nvSpPr>
        <p:spPr>
          <a:xfrm>
            <a:off x="4986496" y="1214697"/>
            <a:ext cx="1003780" cy="25439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E431E-14C2-03F4-53AF-393088B9930C}"/>
              </a:ext>
            </a:extLst>
          </p:cNvPr>
          <p:cNvSpPr/>
          <p:nvPr/>
        </p:nvSpPr>
        <p:spPr>
          <a:xfrm>
            <a:off x="5092220" y="4352998"/>
            <a:ext cx="1003780" cy="25439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04C836-C060-8820-B72E-9FCEA8649C5A}"/>
              </a:ext>
            </a:extLst>
          </p:cNvPr>
          <p:cNvSpPr/>
          <p:nvPr/>
        </p:nvSpPr>
        <p:spPr>
          <a:xfrm>
            <a:off x="9035358" y="2471596"/>
            <a:ext cx="2523689" cy="85102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8BCAB5-C408-AA35-0034-CE82A3C78B09}"/>
              </a:ext>
            </a:extLst>
          </p:cNvPr>
          <p:cNvSpPr/>
          <p:nvPr/>
        </p:nvSpPr>
        <p:spPr>
          <a:xfrm>
            <a:off x="747026" y="4218915"/>
            <a:ext cx="884107" cy="388474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191F3F7-E450-A6D4-7471-6403C66ED559}"/>
              </a:ext>
            </a:extLst>
          </p:cNvPr>
          <p:cNvSpPr/>
          <p:nvPr/>
        </p:nvSpPr>
        <p:spPr>
          <a:xfrm>
            <a:off x="3063204" y="4218915"/>
            <a:ext cx="884107" cy="388474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33D0604-C3AD-8176-8296-D1D87595F41C}"/>
              </a:ext>
            </a:extLst>
          </p:cNvPr>
          <p:cNvSpPr/>
          <p:nvPr/>
        </p:nvSpPr>
        <p:spPr>
          <a:xfrm>
            <a:off x="843276" y="5449067"/>
            <a:ext cx="884107" cy="388474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2FBC51-F75B-E190-82EB-7A1BDB085091}"/>
              </a:ext>
            </a:extLst>
          </p:cNvPr>
          <p:cNvSpPr/>
          <p:nvPr/>
        </p:nvSpPr>
        <p:spPr>
          <a:xfrm>
            <a:off x="9279802" y="3429000"/>
            <a:ext cx="2279245" cy="78991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B098A5-A669-8AC3-71E2-1A0348C324E3}"/>
              </a:ext>
            </a:extLst>
          </p:cNvPr>
          <p:cNvCxnSpPr>
            <a:cxnSpLocks/>
          </p:cNvCxnSpPr>
          <p:nvPr/>
        </p:nvCxnSpPr>
        <p:spPr>
          <a:xfrm flipH="1">
            <a:off x="2016386" y="2915216"/>
            <a:ext cx="1378664" cy="156497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AFD328-D043-097F-3099-CA7BED49F5CC}"/>
              </a:ext>
            </a:extLst>
          </p:cNvPr>
          <p:cNvCxnSpPr>
            <a:cxnSpLocks/>
          </p:cNvCxnSpPr>
          <p:nvPr/>
        </p:nvCxnSpPr>
        <p:spPr>
          <a:xfrm flipH="1">
            <a:off x="1681966" y="2471596"/>
            <a:ext cx="1763917" cy="200859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6AAEB70-8BAF-9A2C-8D8B-81B5AB4E762B}"/>
              </a:ext>
            </a:extLst>
          </p:cNvPr>
          <p:cNvCxnSpPr>
            <a:cxnSpLocks/>
          </p:cNvCxnSpPr>
          <p:nvPr/>
        </p:nvCxnSpPr>
        <p:spPr>
          <a:xfrm flipH="1">
            <a:off x="1263735" y="1925295"/>
            <a:ext cx="2195852" cy="250800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F18231-817F-DF51-041B-80C0D2BA193C}"/>
              </a:ext>
            </a:extLst>
          </p:cNvPr>
          <p:cNvCxnSpPr>
            <a:cxnSpLocks/>
          </p:cNvCxnSpPr>
          <p:nvPr/>
        </p:nvCxnSpPr>
        <p:spPr>
          <a:xfrm flipH="1">
            <a:off x="982563" y="1240376"/>
            <a:ext cx="2463320" cy="280444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EE4DB3-F93B-AE24-2B27-6AEC7DE5BF9D}"/>
              </a:ext>
            </a:extLst>
          </p:cNvPr>
          <p:cNvCxnSpPr>
            <a:cxnSpLocks/>
          </p:cNvCxnSpPr>
          <p:nvPr/>
        </p:nvCxnSpPr>
        <p:spPr>
          <a:xfrm flipH="1">
            <a:off x="904727" y="1304789"/>
            <a:ext cx="2055708" cy="218682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335437-9367-FC76-939D-0AF795BA4F2E}"/>
              </a:ext>
            </a:extLst>
          </p:cNvPr>
          <p:cNvCxnSpPr>
            <a:cxnSpLocks/>
          </p:cNvCxnSpPr>
          <p:nvPr/>
        </p:nvCxnSpPr>
        <p:spPr>
          <a:xfrm flipH="1">
            <a:off x="963116" y="1272479"/>
            <a:ext cx="1494598" cy="163121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F714B4-0B7D-6B12-1E89-D99D5E7F4074}"/>
              </a:ext>
            </a:extLst>
          </p:cNvPr>
          <p:cNvCxnSpPr>
            <a:cxnSpLocks/>
          </p:cNvCxnSpPr>
          <p:nvPr/>
        </p:nvCxnSpPr>
        <p:spPr>
          <a:xfrm flipH="1">
            <a:off x="949412" y="1238954"/>
            <a:ext cx="1079048" cy="11990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AEFEE6A-FCA3-F126-0AEE-BB59D5CD3E00}"/>
              </a:ext>
            </a:extLst>
          </p:cNvPr>
          <p:cNvCxnSpPr>
            <a:cxnSpLocks/>
          </p:cNvCxnSpPr>
          <p:nvPr/>
        </p:nvCxnSpPr>
        <p:spPr>
          <a:xfrm flipH="1">
            <a:off x="2607821" y="3429000"/>
            <a:ext cx="851766" cy="101581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82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6CF8DBB-59B5-8A18-F6F9-AD6AF871FE2D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Funnel Chart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70BD2-8166-C866-11F0-945C744A8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82" y="880530"/>
            <a:ext cx="7833200" cy="4542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ECA3F2-89D2-1F45-6719-E4129F55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486" y="1449077"/>
            <a:ext cx="2233009" cy="30978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65C231-8ECA-392C-4A01-C9D623D82AA1}"/>
              </a:ext>
            </a:extLst>
          </p:cNvPr>
          <p:cNvSpPr/>
          <p:nvPr/>
        </p:nvSpPr>
        <p:spPr>
          <a:xfrm>
            <a:off x="9162486" y="1521214"/>
            <a:ext cx="2214708" cy="7584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2F6A9D-F186-655F-CD8C-E5BEC37D81E8}"/>
              </a:ext>
            </a:extLst>
          </p:cNvPr>
          <p:cNvSpPr/>
          <p:nvPr/>
        </p:nvSpPr>
        <p:spPr>
          <a:xfrm>
            <a:off x="438305" y="1233666"/>
            <a:ext cx="631370" cy="401119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6EB2DE-EA8B-CA9F-BB4B-9B517CADA483}"/>
              </a:ext>
            </a:extLst>
          </p:cNvPr>
          <p:cNvSpPr/>
          <p:nvPr/>
        </p:nvSpPr>
        <p:spPr>
          <a:xfrm>
            <a:off x="9180787" y="2769079"/>
            <a:ext cx="2214708" cy="849427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C01716-F2D5-C9B1-56A5-0561DDAAA93D}"/>
              </a:ext>
            </a:extLst>
          </p:cNvPr>
          <p:cNvSpPr/>
          <p:nvPr/>
        </p:nvSpPr>
        <p:spPr>
          <a:xfrm>
            <a:off x="4036568" y="1234829"/>
            <a:ext cx="1449832" cy="401003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7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2FD55-4F61-68A6-2679-DE2A9D6C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346" y="581892"/>
            <a:ext cx="7163798" cy="415161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8998BE-6564-BBAE-FCB0-852EA034CCB5}"/>
              </a:ext>
            </a:extLst>
          </p:cNvPr>
          <p:cNvGrpSpPr/>
          <p:nvPr/>
        </p:nvGrpSpPr>
        <p:grpSpPr>
          <a:xfrm>
            <a:off x="1605511" y="5119407"/>
            <a:ext cx="9498242" cy="646331"/>
            <a:chOff x="1605511" y="5119407"/>
            <a:chExt cx="9498242" cy="6463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F8D0D5-1152-3908-45AA-EF93E18B656F}"/>
                </a:ext>
              </a:extLst>
            </p:cNvPr>
            <p:cNvSpPr/>
            <p:nvPr/>
          </p:nvSpPr>
          <p:spPr>
            <a:xfrm>
              <a:off x="1605511" y="5119407"/>
              <a:ext cx="9498242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Comes in a Complex way and hard to digest</a:t>
              </a:r>
              <a:endPara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A365D4B-9207-2E71-D10E-57F6D7FB7EE5}"/>
                </a:ext>
              </a:extLst>
            </p:cNvPr>
            <p:cNvCxnSpPr/>
            <p:nvPr/>
          </p:nvCxnSpPr>
          <p:spPr>
            <a:xfrm>
              <a:off x="1605511" y="5119407"/>
              <a:ext cx="0" cy="6463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507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Funnel Chart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27148-ED19-528E-FD6B-FD04E1D30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44" y="862323"/>
            <a:ext cx="11429662" cy="513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Funnel Chart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0BDD7-4087-26BB-D4B2-0E207461A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2" y="999786"/>
            <a:ext cx="11403016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Funnel Chart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C55E6-A682-30A6-7455-E10459BD5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9" y="1064516"/>
            <a:ext cx="10297962" cy="4401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4CD58F-7B20-D2A7-CB51-E1B98ED26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841" y="4051102"/>
            <a:ext cx="3680041" cy="196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Funnel Chart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A4911-05D0-1A6C-B7B3-411C2FB79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93" y="1128082"/>
            <a:ext cx="4220164" cy="387721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EE4C98F-11D1-FD7D-51C2-C5BA472BFEA8}"/>
              </a:ext>
            </a:extLst>
          </p:cNvPr>
          <p:cNvGrpSpPr/>
          <p:nvPr/>
        </p:nvGrpSpPr>
        <p:grpSpPr>
          <a:xfrm>
            <a:off x="5943600" y="1239386"/>
            <a:ext cx="4039723" cy="523220"/>
            <a:chOff x="5943600" y="1239386"/>
            <a:chExt cx="4039723" cy="5232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4CAFF8-556B-42B1-7A8C-40E2084EE1C9}"/>
                </a:ext>
              </a:extLst>
            </p:cNvPr>
            <p:cNvCxnSpPr/>
            <p:nvPr/>
          </p:nvCxnSpPr>
          <p:spPr>
            <a:xfrm flipH="1">
              <a:off x="5943600" y="1500996"/>
              <a:ext cx="132846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A12904-E95F-BA37-C5D2-F2807AB17272}"/>
                </a:ext>
              </a:extLst>
            </p:cNvPr>
            <p:cNvSpPr/>
            <p:nvPr/>
          </p:nvSpPr>
          <p:spPr>
            <a:xfrm>
              <a:off x="7272068" y="1239386"/>
              <a:ext cx="271125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Expected Greater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55BB9C-E377-BC13-8005-7D567C5FF3DE}"/>
              </a:ext>
            </a:extLst>
          </p:cNvPr>
          <p:cNvGrpSpPr/>
          <p:nvPr/>
        </p:nvGrpSpPr>
        <p:grpSpPr>
          <a:xfrm>
            <a:off x="4744528" y="2389517"/>
            <a:ext cx="1984818" cy="2225615"/>
            <a:chOff x="5069971" y="1385399"/>
            <a:chExt cx="1984818" cy="222561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BC34C61-6AA8-54B4-CB4C-F15EADD8B4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9971" y="1385399"/>
              <a:ext cx="1199072" cy="222561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319487-B81B-F6AC-5821-46B5F8F82F68}"/>
                </a:ext>
              </a:extLst>
            </p:cNvPr>
            <p:cNvSpPr/>
            <p:nvPr/>
          </p:nvSpPr>
          <p:spPr>
            <a:xfrm>
              <a:off x="5788096" y="2163272"/>
              <a:ext cx="12666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Decline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59BE9E0-6D77-3E77-D90F-520E308CB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471" y="2620572"/>
            <a:ext cx="4321718" cy="1763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3C2D8E-0B2E-AEA4-55D9-81C35ADB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494" y="4368460"/>
            <a:ext cx="4435427" cy="12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7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Funnel Chart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32D1D-1860-845B-065F-2A209CEBF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95" y="970590"/>
            <a:ext cx="10432211" cy="491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9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2E67B19-818C-A447-A4A9-2A7AB3DD2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32" y="758489"/>
            <a:ext cx="7950051" cy="4632254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Funnel Chart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A90A1A-B376-3A27-5545-F666892A0493}"/>
              </a:ext>
            </a:extLst>
          </p:cNvPr>
          <p:cNvSpPr/>
          <p:nvPr/>
        </p:nvSpPr>
        <p:spPr>
          <a:xfrm>
            <a:off x="1217665" y="4974321"/>
            <a:ext cx="2562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0149A7-3DDA-BF8E-D371-F4F2CC963B0A}"/>
              </a:ext>
            </a:extLst>
          </p:cNvPr>
          <p:cNvGrpSpPr/>
          <p:nvPr/>
        </p:nvGrpSpPr>
        <p:grpSpPr>
          <a:xfrm>
            <a:off x="440659" y="2518244"/>
            <a:ext cx="3824319" cy="369332"/>
            <a:chOff x="927455" y="1280731"/>
            <a:chExt cx="3023443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43A4DE-D37B-758F-24BE-9F6FC75514D8}"/>
                </a:ext>
              </a:extLst>
            </p:cNvPr>
            <p:cNvCxnSpPr>
              <a:cxnSpLocks/>
            </p:cNvCxnSpPr>
            <p:nvPr/>
          </p:nvCxnSpPr>
          <p:spPr>
            <a:xfrm>
              <a:off x="3223404" y="1500229"/>
              <a:ext cx="727494" cy="901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D5BE0B-ED8A-099F-2A14-88C33BF3815A}"/>
                </a:ext>
              </a:extLst>
            </p:cNvPr>
            <p:cNvSpPr/>
            <p:nvPr/>
          </p:nvSpPr>
          <p:spPr>
            <a:xfrm>
              <a:off x="927455" y="1280731"/>
              <a:ext cx="2295949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Customer is interested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B44233-1A01-80B2-B0A3-7C064ED696EE}"/>
              </a:ext>
            </a:extLst>
          </p:cNvPr>
          <p:cNvGrpSpPr/>
          <p:nvPr/>
        </p:nvGrpSpPr>
        <p:grpSpPr>
          <a:xfrm>
            <a:off x="814288" y="2909811"/>
            <a:ext cx="3453238" cy="369332"/>
            <a:chOff x="1220824" y="1261781"/>
            <a:chExt cx="2730074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2966010-F067-DB0B-2304-664309B38E92}"/>
                </a:ext>
              </a:extLst>
            </p:cNvPr>
            <p:cNvCxnSpPr>
              <a:cxnSpLocks/>
            </p:cNvCxnSpPr>
            <p:nvPr/>
          </p:nvCxnSpPr>
          <p:spPr>
            <a:xfrm>
              <a:off x="3223404" y="1500229"/>
              <a:ext cx="727494" cy="901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CC1A5A-DF60-7601-BFC5-4BD3C7CCD00C}"/>
                </a:ext>
              </a:extLst>
            </p:cNvPr>
            <p:cNvSpPr/>
            <p:nvPr/>
          </p:nvSpPr>
          <p:spPr>
            <a:xfrm>
              <a:off x="1220824" y="1261781"/>
              <a:ext cx="177195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Customer is evaluated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C51C07-4BE6-09C8-6E32-D9877B0B90BE}"/>
              </a:ext>
            </a:extLst>
          </p:cNvPr>
          <p:cNvGrpSpPr/>
          <p:nvPr/>
        </p:nvGrpSpPr>
        <p:grpSpPr>
          <a:xfrm>
            <a:off x="96428" y="3412269"/>
            <a:ext cx="4171100" cy="369332"/>
            <a:chOff x="653301" y="1279684"/>
            <a:chExt cx="3297597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40762ED-3B39-3438-80E0-1D27C728F728}"/>
                </a:ext>
              </a:extLst>
            </p:cNvPr>
            <p:cNvCxnSpPr>
              <a:cxnSpLocks/>
            </p:cNvCxnSpPr>
            <p:nvPr/>
          </p:nvCxnSpPr>
          <p:spPr>
            <a:xfrm>
              <a:off x="3223404" y="1500229"/>
              <a:ext cx="727494" cy="901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EFC49F-79C6-EACD-CAA1-1C7BF994FEA7}"/>
                </a:ext>
              </a:extLst>
            </p:cNvPr>
            <p:cNvSpPr/>
            <p:nvPr/>
          </p:nvSpPr>
          <p:spPr>
            <a:xfrm>
              <a:off x="653301" y="1279684"/>
              <a:ext cx="237244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Tailored solution for customer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ECA1A9-0DE4-1921-0635-75F015922B19}"/>
              </a:ext>
            </a:extLst>
          </p:cNvPr>
          <p:cNvGrpSpPr/>
          <p:nvPr/>
        </p:nvGrpSpPr>
        <p:grpSpPr>
          <a:xfrm>
            <a:off x="924747" y="3803836"/>
            <a:ext cx="3342778" cy="369332"/>
            <a:chOff x="1308151" y="1237112"/>
            <a:chExt cx="2642747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1A68C97-3DCC-BDC8-16BC-05527DF33354}"/>
                </a:ext>
              </a:extLst>
            </p:cNvPr>
            <p:cNvCxnSpPr>
              <a:cxnSpLocks/>
            </p:cNvCxnSpPr>
            <p:nvPr/>
          </p:nvCxnSpPr>
          <p:spPr>
            <a:xfrm>
              <a:off x="3223404" y="1500229"/>
              <a:ext cx="727494" cy="901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1A390F-D565-249B-8C16-68E34B4CE52F}"/>
                </a:ext>
              </a:extLst>
            </p:cNvPr>
            <p:cNvSpPr/>
            <p:nvPr/>
          </p:nvSpPr>
          <p:spPr>
            <a:xfrm>
              <a:off x="1308151" y="1237112"/>
              <a:ext cx="1706558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Formal Proposal sent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61EE38-E379-0CD7-1E2A-6440D72558F2}"/>
              </a:ext>
            </a:extLst>
          </p:cNvPr>
          <p:cNvGrpSpPr/>
          <p:nvPr/>
        </p:nvGrpSpPr>
        <p:grpSpPr>
          <a:xfrm>
            <a:off x="536776" y="4279237"/>
            <a:ext cx="3730750" cy="369332"/>
            <a:chOff x="1001432" y="1227958"/>
            <a:chExt cx="2949466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6C5F578-5651-2BC8-7662-D5FCE5179471}"/>
                </a:ext>
              </a:extLst>
            </p:cNvPr>
            <p:cNvCxnSpPr>
              <a:cxnSpLocks/>
            </p:cNvCxnSpPr>
            <p:nvPr/>
          </p:nvCxnSpPr>
          <p:spPr>
            <a:xfrm>
              <a:off x="3223404" y="1500229"/>
              <a:ext cx="727494" cy="901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308245-84B9-FD49-C5BA-401DB0AA30C5}"/>
                </a:ext>
              </a:extLst>
            </p:cNvPr>
            <p:cNvSpPr/>
            <p:nvPr/>
          </p:nvSpPr>
          <p:spPr>
            <a:xfrm>
              <a:off x="1001432" y="1227958"/>
              <a:ext cx="199134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Agree and Close the deal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331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Ribbon Chart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9D690-F056-46CC-A01E-26F731528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9" y="667566"/>
            <a:ext cx="10297962" cy="4839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8751A1-66FD-3F45-E949-D9B710E38216}"/>
              </a:ext>
            </a:extLst>
          </p:cNvPr>
          <p:cNvSpPr txBox="1"/>
          <p:nvPr/>
        </p:nvSpPr>
        <p:spPr>
          <a:xfrm>
            <a:off x="1293090" y="5397853"/>
            <a:ext cx="81649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ribbon chart is a form of stacked chart for visualizing data and changes over time and has a clear ranking order. </a:t>
            </a:r>
          </a:p>
        </p:txBody>
      </p:sp>
    </p:spTree>
    <p:extLst>
      <p:ext uri="{BB962C8B-B14F-4D97-AF65-F5344CB8AC3E}">
        <p14:creationId xmlns:p14="http://schemas.microsoft.com/office/powerpoint/2010/main" val="233557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Ribbon Chart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9A65F-99B1-1AB0-BB2C-382652450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50" y="985496"/>
            <a:ext cx="10564699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9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Ribbon Chart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9AE8-F9FA-55D8-030C-BE5E6EDCF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847364"/>
            <a:ext cx="9326277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8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Ribbon Chart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0A50C-56B2-CF82-80F6-AE03DEA75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78" y="1085523"/>
            <a:ext cx="8373644" cy="4686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0E9F35-1CFB-25C1-3171-993237965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78" y="1085523"/>
            <a:ext cx="8373644" cy="4697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CA6D0D-FA59-9E40-57EC-54487B561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190" y="4570305"/>
            <a:ext cx="1478070" cy="9600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D8BDC0-61DC-DCA6-208C-EDD5999FB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936" y="3331924"/>
            <a:ext cx="1478070" cy="21642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EB90F7-4F84-65C3-3632-EEAAA951C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682" y="1528497"/>
            <a:ext cx="1478070" cy="39677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603A01-52E6-6C96-0F5F-7A67A38FF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7757" y="1071233"/>
            <a:ext cx="8316486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8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F6E637-DDBB-4817-ECDC-00DE5BC43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217011"/>
            <a:ext cx="7412597" cy="416196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3A22527-E512-C6A0-7F57-7A5E06F18B22}"/>
              </a:ext>
            </a:extLst>
          </p:cNvPr>
          <p:cNvGrpSpPr/>
          <p:nvPr/>
        </p:nvGrpSpPr>
        <p:grpSpPr>
          <a:xfrm>
            <a:off x="2150456" y="4823844"/>
            <a:ext cx="10618420" cy="1200329"/>
            <a:chOff x="1605511" y="5119407"/>
            <a:chExt cx="10618420" cy="12003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48A4AE-9993-A505-C40A-FD6D91FEF85B}"/>
                </a:ext>
              </a:extLst>
            </p:cNvPr>
            <p:cNvSpPr/>
            <p:nvPr/>
          </p:nvSpPr>
          <p:spPr>
            <a:xfrm>
              <a:off x="1690255" y="5119407"/>
              <a:ext cx="10533676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 can visualize data </a:t>
              </a:r>
            </a:p>
            <a:p>
              <a:r>
                <a: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 transform the data into </a:t>
              </a:r>
            </a:p>
            <a:p>
              <a:r>
                <a: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 compelling, interactive, and easily digestible format</a:t>
              </a:r>
              <a:endPara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F07A43-22BA-4959-170E-859FFA32B938}"/>
                </a:ext>
              </a:extLst>
            </p:cNvPr>
            <p:cNvCxnSpPr>
              <a:cxnSpLocks/>
            </p:cNvCxnSpPr>
            <p:nvPr/>
          </p:nvCxnSpPr>
          <p:spPr>
            <a:xfrm>
              <a:off x="1605511" y="5119407"/>
              <a:ext cx="0" cy="12003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45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Ribbon Chart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F599E-B66D-CD6A-D484-3D552B5B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247" y="1729496"/>
            <a:ext cx="2057564" cy="2977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DEA9DE-D00E-3A3E-28C9-5BB9705B1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09" y="1095049"/>
            <a:ext cx="8364117" cy="46679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6B3CB5-A5F0-7BB2-34C6-CBDF1FEC7A02}"/>
              </a:ext>
            </a:extLst>
          </p:cNvPr>
          <p:cNvSpPr/>
          <p:nvPr/>
        </p:nvSpPr>
        <p:spPr>
          <a:xfrm>
            <a:off x="9806246" y="1729496"/>
            <a:ext cx="2039751" cy="7584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0EC691-F6BF-9D56-FBED-A93182A431AC}"/>
              </a:ext>
            </a:extLst>
          </p:cNvPr>
          <p:cNvSpPr/>
          <p:nvPr/>
        </p:nvSpPr>
        <p:spPr>
          <a:xfrm>
            <a:off x="2405452" y="5436296"/>
            <a:ext cx="4822066" cy="19333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C9272F-EC43-10C0-ADCF-CEFBC417DB72}"/>
              </a:ext>
            </a:extLst>
          </p:cNvPr>
          <p:cNvSpPr/>
          <p:nvPr/>
        </p:nvSpPr>
        <p:spPr>
          <a:xfrm>
            <a:off x="9806245" y="3049755"/>
            <a:ext cx="2039751" cy="758488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5E18D-A88F-D9A7-E5DE-6B8FB4F3253A}"/>
              </a:ext>
            </a:extLst>
          </p:cNvPr>
          <p:cNvSpPr/>
          <p:nvPr/>
        </p:nvSpPr>
        <p:spPr>
          <a:xfrm>
            <a:off x="2491046" y="4496844"/>
            <a:ext cx="690565" cy="939452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603B0E-D3BD-BB9E-C8AA-1CEB477DEAC6}"/>
              </a:ext>
            </a:extLst>
          </p:cNvPr>
          <p:cNvSpPr/>
          <p:nvPr/>
        </p:nvSpPr>
        <p:spPr>
          <a:xfrm>
            <a:off x="4471202" y="3338516"/>
            <a:ext cx="690565" cy="2097779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6172A0-EC7E-D741-C72D-F1494ECA5D27}"/>
              </a:ext>
            </a:extLst>
          </p:cNvPr>
          <p:cNvSpPr/>
          <p:nvPr/>
        </p:nvSpPr>
        <p:spPr>
          <a:xfrm>
            <a:off x="6463884" y="1590805"/>
            <a:ext cx="690565" cy="3845489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F4F543-B439-7421-48E9-4AF9494FEA11}"/>
              </a:ext>
            </a:extLst>
          </p:cNvPr>
          <p:cNvSpPr/>
          <p:nvPr/>
        </p:nvSpPr>
        <p:spPr>
          <a:xfrm>
            <a:off x="9806244" y="3852484"/>
            <a:ext cx="2039751" cy="758488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BB7368-7575-B596-B421-16AE08D77615}"/>
              </a:ext>
            </a:extLst>
          </p:cNvPr>
          <p:cNvSpPr/>
          <p:nvPr/>
        </p:nvSpPr>
        <p:spPr>
          <a:xfrm>
            <a:off x="7718485" y="3134305"/>
            <a:ext cx="1540242" cy="758488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0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Ribbon Chart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D1C58-F28C-5D2A-1D2F-BD7D7A446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01" y="891463"/>
            <a:ext cx="9093895" cy="508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Waterfall Chart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6D841-F8C9-71C8-CA82-14661047935D}"/>
              </a:ext>
            </a:extLst>
          </p:cNvPr>
          <p:cNvSpPr txBox="1"/>
          <p:nvPr/>
        </p:nvSpPr>
        <p:spPr>
          <a:xfrm>
            <a:off x="1108364" y="54726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Waterfall charts show a 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running total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 Power BI 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adds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subtracts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values.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7B8EA-84BB-6DFA-0CED-298524703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982" y="850677"/>
            <a:ext cx="9025273" cy="430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Waterfall Chart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19BA7-36D3-89B7-7D06-F5D4AD34C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97" y="739016"/>
            <a:ext cx="10964805" cy="4639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084A53-82A1-6C1E-CC98-5B61FA30C475}"/>
              </a:ext>
            </a:extLst>
          </p:cNvPr>
          <p:cNvSpPr txBox="1"/>
          <p:nvPr/>
        </p:nvSpPr>
        <p:spPr>
          <a:xfrm>
            <a:off x="923636" y="4778173"/>
            <a:ext cx="63915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data analysis and visualization, 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cumulative effects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refer to 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an initial value is affected by a series of positive or negative sequential factors, events, or changes over time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4007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Waterfall Chart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9B642-894D-76D6-3F87-D209C4F92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56" y="837838"/>
            <a:ext cx="9402487" cy="51823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E53248-1B7A-09FD-ECF0-499AC423DB5B}"/>
              </a:ext>
            </a:extLst>
          </p:cNvPr>
          <p:cNvSpPr/>
          <p:nvPr/>
        </p:nvSpPr>
        <p:spPr>
          <a:xfrm>
            <a:off x="0" y="758488"/>
            <a:ext cx="14157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04B2D9-81C1-5F07-BDE3-E6928123C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125" y="904522"/>
            <a:ext cx="9135750" cy="50489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18AA9A-CDD1-DADD-0ED0-0F94D8871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019" y="909286"/>
            <a:ext cx="9211961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6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Waterfall Chart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C5F34C-DC6C-A979-B9FA-D0A3D0A40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36" y="1190494"/>
            <a:ext cx="8373644" cy="4677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8C234-9165-9D2D-99D2-3B01D071F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688" y="1678609"/>
            <a:ext cx="2046408" cy="36955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65BA7D-DFEE-081F-43FE-C4223EBA0374}"/>
              </a:ext>
            </a:extLst>
          </p:cNvPr>
          <p:cNvSpPr/>
          <p:nvPr/>
        </p:nvSpPr>
        <p:spPr>
          <a:xfrm>
            <a:off x="9806246" y="1729496"/>
            <a:ext cx="2039751" cy="6629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10565A-6F80-0A2F-CBC4-275246F1162C}"/>
              </a:ext>
            </a:extLst>
          </p:cNvPr>
          <p:cNvSpPr/>
          <p:nvPr/>
        </p:nvSpPr>
        <p:spPr>
          <a:xfrm>
            <a:off x="1716520" y="5336019"/>
            <a:ext cx="776159" cy="3314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0EADCB-1D7E-0D0A-1BD1-4EDA79087A5D}"/>
              </a:ext>
            </a:extLst>
          </p:cNvPr>
          <p:cNvSpPr/>
          <p:nvPr/>
        </p:nvSpPr>
        <p:spPr>
          <a:xfrm>
            <a:off x="4574701" y="5374181"/>
            <a:ext cx="776159" cy="3314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E19787-BFD0-CBF1-4EDD-247E5934F649}"/>
              </a:ext>
            </a:extLst>
          </p:cNvPr>
          <p:cNvSpPr/>
          <p:nvPr/>
        </p:nvSpPr>
        <p:spPr>
          <a:xfrm>
            <a:off x="7432882" y="5354285"/>
            <a:ext cx="776159" cy="3314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5EE17E-3BFD-67E7-D5B0-30C7126FFC20}"/>
              </a:ext>
            </a:extLst>
          </p:cNvPr>
          <p:cNvSpPr/>
          <p:nvPr/>
        </p:nvSpPr>
        <p:spPr>
          <a:xfrm>
            <a:off x="9806247" y="2885592"/>
            <a:ext cx="2030850" cy="758487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9717EF-AC57-7FA7-3F3D-8CE43770E31E}"/>
              </a:ext>
            </a:extLst>
          </p:cNvPr>
          <p:cNvSpPr/>
          <p:nvPr/>
        </p:nvSpPr>
        <p:spPr>
          <a:xfrm>
            <a:off x="5366418" y="1725277"/>
            <a:ext cx="2066464" cy="3980392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BF4A58-0306-7DAA-706C-F460A1709637}"/>
              </a:ext>
            </a:extLst>
          </p:cNvPr>
          <p:cNvSpPr/>
          <p:nvPr/>
        </p:nvSpPr>
        <p:spPr>
          <a:xfrm>
            <a:off x="9815147" y="3720378"/>
            <a:ext cx="2030850" cy="758487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DDCE080-D4B6-A77D-F72F-B2DA4C006CBB}"/>
              </a:ext>
            </a:extLst>
          </p:cNvPr>
          <p:cNvSpPr/>
          <p:nvPr/>
        </p:nvSpPr>
        <p:spPr>
          <a:xfrm rot="8498163" flipV="1">
            <a:off x="8098450" y="1434712"/>
            <a:ext cx="715437" cy="34672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42AD0F6-88CA-DD4F-50AC-FBA54409BD5D}"/>
              </a:ext>
            </a:extLst>
          </p:cNvPr>
          <p:cNvSpPr/>
          <p:nvPr/>
        </p:nvSpPr>
        <p:spPr>
          <a:xfrm rot="6973670" flipV="1">
            <a:off x="4785885" y="3363028"/>
            <a:ext cx="560129" cy="20573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3C88FC7-E441-F2DE-233F-0C41ED8EE4DE}"/>
              </a:ext>
            </a:extLst>
          </p:cNvPr>
          <p:cNvSpPr/>
          <p:nvPr/>
        </p:nvSpPr>
        <p:spPr>
          <a:xfrm rot="6973670" flipV="1">
            <a:off x="1934385" y="4801144"/>
            <a:ext cx="560129" cy="20573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4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Waterfall Chart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E8367-6FFF-18A1-6075-0AFA86ECB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52" y="972606"/>
            <a:ext cx="8030696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5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Waterfall Chart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E009D-3EB4-AB0B-594D-2B7E4B67C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22" y="1180786"/>
            <a:ext cx="8049748" cy="4496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B79B1D-09FF-F86D-F4F7-78DA78672CA4}"/>
              </a:ext>
            </a:extLst>
          </p:cNvPr>
          <p:cNvSpPr txBox="1"/>
          <p:nvPr/>
        </p:nvSpPr>
        <p:spPr>
          <a:xfrm>
            <a:off x="9870354" y="1362205"/>
            <a:ext cx="18665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Unlike ribbon charts, </a:t>
            </a:r>
            <a:r>
              <a:rPr lang="en-US" sz="2000" b="1" dirty="0">
                <a:solidFill>
                  <a:srgbClr val="FF0000"/>
                </a:solidFill>
              </a:rPr>
              <a:t>Break Down  field </a:t>
            </a:r>
            <a:r>
              <a:rPr lang="en-US" sz="2000" dirty="0"/>
              <a:t>is optional in waterfall charts.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65CBF9-A4E0-077C-90F4-BD300AAB8965}"/>
              </a:ext>
            </a:extLst>
          </p:cNvPr>
          <p:cNvCxnSpPr/>
          <p:nvPr/>
        </p:nvCxnSpPr>
        <p:spPr>
          <a:xfrm>
            <a:off x="9569885" y="1362205"/>
            <a:ext cx="0" cy="16312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44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Scatter Chart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84290-936E-73A0-F28C-91A3CE7B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82" y="1176023"/>
            <a:ext cx="10469436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1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0E5A8B-86F5-338B-BFCC-94BDD8ACC7BA}"/>
              </a:ext>
            </a:extLst>
          </p:cNvPr>
          <p:cNvSpPr/>
          <p:nvPr/>
        </p:nvSpPr>
        <p:spPr>
          <a:xfrm>
            <a:off x="0" y="0"/>
            <a:ext cx="12192000" cy="758488"/>
          </a:xfrm>
          <a:custGeom>
            <a:avLst/>
            <a:gdLst>
              <a:gd name="connsiteX0" fmla="*/ 0 w 12122328"/>
              <a:gd name="connsiteY0" fmla="*/ 0 h 667331"/>
              <a:gd name="connsiteX1" fmla="*/ 12122328 w 12122328"/>
              <a:gd name="connsiteY1" fmla="*/ 0 h 667331"/>
              <a:gd name="connsiteX2" fmla="*/ 12122328 w 12122328"/>
              <a:gd name="connsiteY2" fmla="*/ 667331 h 667331"/>
              <a:gd name="connsiteX3" fmla="*/ 1228603 w 12122328"/>
              <a:gd name="connsiteY3" fmla="*/ 667331 h 667331"/>
              <a:gd name="connsiteX4" fmla="*/ 1201574 w 12122328"/>
              <a:gd name="connsiteY4" fmla="*/ 550485 h 667331"/>
              <a:gd name="connsiteX5" fmla="*/ 267466 w 12122328"/>
              <a:gd name="connsiteY5" fmla="*/ 54179 h 667331"/>
              <a:gd name="connsiteX6" fmla="*/ 0 w 12122328"/>
              <a:gd name="connsiteY6" fmla="*/ 17998 h 6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22328" h="667331">
                <a:moveTo>
                  <a:pt x="0" y="0"/>
                </a:moveTo>
                <a:lnTo>
                  <a:pt x="12122328" y="0"/>
                </a:lnTo>
                <a:lnTo>
                  <a:pt x="12122328" y="667331"/>
                </a:lnTo>
                <a:lnTo>
                  <a:pt x="1228603" y="667331"/>
                </a:lnTo>
                <a:lnTo>
                  <a:pt x="1201574" y="550485"/>
                </a:lnTo>
                <a:cubicBezTo>
                  <a:pt x="1096201" y="326084"/>
                  <a:pt x="740653" y="141396"/>
                  <a:pt x="267466" y="54179"/>
                </a:cubicBezTo>
                <a:lnTo>
                  <a:pt x="0" y="1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/>
              <a:t>                          </a:t>
            </a:r>
            <a:r>
              <a:rPr lang="en-US" sz="3600" dirty="0"/>
              <a:t>  Scatter Chart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D2600-FAD4-D8D4-8864-0629D6D14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58" y="845348"/>
            <a:ext cx="9791526" cy="482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1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1385</TotalTime>
  <Words>1917</Words>
  <Application>Microsoft Office PowerPoint</Application>
  <PresentationFormat>Widescreen</PresentationFormat>
  <Paragraphs>275</Paragraphs>
  <Slides>127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127</vt:i4>
      </vt:variant>
    </vt:vector>
  </HeadingPairs>
  <TitlesOfParts>
    <vt:vector size="142" baseType="lpstr">
      <vt:lpstr>Aptos Display</vt:lpstr>
      <vt:lpstr>Arial</vt:lpstr>
      <vt:lpstr>Arial Black</vt:lpstr>
      <vt:lpstr>Calibri</vt:lpstr>
      <vt:lpstr>Calibri Light</vt:lpstr>
      <vt:lpstr>Century Gothic</vt:lpstr>
      <vt:lpstr>Courier New</vt:lpstr>
      <vt:lpstr>Helvetica</vt:lpstr>
      <vt:lpstr>Impact</vt:lpstr>
      <vt:lpstr>Lato</vt:lpstr>
      <vt:lpstr>Source Sans Pro</vt:lpstr>
      <vt:lpstr>Symbol</vt:lpstr>
      <vt:lpstr>Verdana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Said F. Huda</dc:creator>
  <cp:lastModifiedBy>Said Fawzy</cp:lastModifiedBy>
  <cp:revision>135</cp:revision>
  <dcterms:created xsi:type="dcterms:W3CDTF">2016-11-14T07:59:55Z</dcterms:created>
  <dcterms:modified xsi:type="dcterms:W3CDTF">2025-02-27T14:41:24Z</dcterms:modified>
</cp:coreProperties>
</file>